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09B00DC-B2EC-4AD5-98E7-28EF5E21847C}">
  <a:tblStyle styleId="{509B00DC-B2EC-4AD5-98E7-28EF5E2184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61afc69c2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861afc69c2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81028ed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81028ed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61afc69c2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861afc69c2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61afc69c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861afc69c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61afc69c2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861afc69c2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61afc69c2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861afc69c2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61afc69c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861afc69c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62c6bd6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862c6bd6d6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62c6bd6d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862c6bd6d6_3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62c6bd6d6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62c6bd6d6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61afc69c2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861afc69c2_2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61afc69c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861afc69c2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62c6bd6d6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862c6bd6d6_5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862c6bd6d6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62c6bd6d6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62c6bd6d6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62c6bd6d6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62c6bd6d6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62c6bd6d6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862c6bd6d6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62c6bd6d6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62c6bd6d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862c6bd6d6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62c6bd6d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862c6bd6d6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862c6bd6d6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862c6bd6d6_8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62c6bd6d6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862c6bd6d6_8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861afc69c2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861afc69c2_2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61afc69c2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861afc69c2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62c6bd6d6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862c6bd6d6_8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861afc69c2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861afc69c2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861afc69c2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861afc69c2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61afc69c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61afc69c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61afc69c2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61afc69c2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61afc69c2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61afc69c2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61afc69c2_7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61afc69c2_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61afc69c2_7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61afc69c2_7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61afc69c2_7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61afc69c2_7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 name="Google Shape;58;p1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7" name="Shape 67"/>
        <p:cNvGrpSpPr/>
        <p:nvPr/>
      </p:nvGrpSpPr>
      <p:grpSpPr>
        <a:xfrm>
          <a:off x="0" y="0"/>
          <a:ext cx="0" cy="0"/>
          <a:chOff x="0" y="0"/>
          <a:chExt cx="0" cy="0"/>
        </a:xfrm>
      </p:grpSpPr>
      <p:sp>
        <p:nvSpPr>
          <p:cNvPr id="68" name="Google Shape;6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0" name="Google Shape;7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3" name="Shape 73"/>
        <p:cNvGrpSpPr/>
        <p:nvPr/>
      </p:nvGrpSpPr>
      <p:grpSpPr>
        <a:xfrm>
          <a:off x="0" y="0"/>
          <a:ext cx="0" cy="0"/>
          <a:chOff x="0" y="0"/>
          <a:chExt cx="0" cy="0"/>
        </a:xfrm>
      </p:grpSpPr>
      <p:sp>
        <p:nvSpPr>
          <p:cNvPr id="74" name="Google Shape;74;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0" name="Shape 80"/>
        <p:cNvGrpSpPr/>
        <p:nvPr/>
      </p:nvGrpSpPr>
      <p:grpSpPr>
        <a:xfrm>
          <a:off x="0" y="0"/>
          <a:ext cx="0" cy="0"/>
          <a:chOff x="0" y="0"/>
          <a:chExt cx="0" cy="0"/>
        </a:xfrm>
      </p:grpSpPr>
      <p:sp>
        <p:nvSpPr>
          <p:cNvPr id="81" name="Google Shape;81;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3" name="Google Shape;83;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9" name="Shape 89"/>
        <p:cNvGrpSpPr/>
        <p:nvPr/>
      </p:nvGrpSpPr>
      <p:grpSpPr>
        <a:xfrm>
          <a:off x="0" y="0"/>
          <a:ext cx="0" cy="0"/>
          <a:chOff x="0" y="0"/>
          <a:chExt cx="0" cy="0"/>
        </a:xfrm>
      </p:grpSpPr>
      <p:sp>
        <p:nvSpPr>
          <p:cNvPr id="90" name="Google Shape;90;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8" name="Shape 98"/>
        <p:cNvGrpSpPr/>
        <p:nvPr/>
      </p:nvGrpSpPr>
      <p:grpSpPr>
        <a:xfrm>
          <a:off x="0" y="0"/>
          <a:ext cx="0" cy="0"/>
          <a:chOff x="0" y="0"/>
          <a:chExt cx="0" cy="0"/>
        </a:xfrm>
      </p:grpSpPr>
      <p:sp>
        <p:nvSpPr>
          <p:cNvPr id="99" name="Google Shape;99;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1" name="Google Shape;101;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2" name="Google Shape;102;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5" name="Shape 105"/>
        <p:cNvGrpSpPr/>
        <p:nvPr/>
      </p:nvGrpSpPr>
      <p:grpSpPr>
        <a:xfrm>
          <a:off x="0" y="0"/>
          <a:ext cx="0" cy="0"/>
          <a:chOff x="0" y="0"/>
          <a:chExt cx="0" cy="0"/>
        </a:xfrm>
      </p:grpSpPr>
      <p:sp>
        <p:nvSpPr>
          <p:cNvPr id="106" name="Google Shape;106;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8" name="Google Shape;108;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2" name="Shape 112"/>
        <p:cNvGrpSpPr/>
        <p:nvPr/>
      </p:nvGrpSpPr>
      <p:grpSpPr>
        <a:xfrm>
          <a:off x="0" y="0"/>
          <a:ext cx="0" cy="0"/>
          <a:chOff x="0" y="0"/>
          <a:chExt cx="0" cy="0"/>
        </a:xfrm>
      </p:grpSpPr>
      <p:sp>
        <p:nvSpPr>
          <p:cNvPr id="113" name="Google Shape;113;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2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7" name="Google Shape;127;p2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4.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23.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hyperlink" Target="http://drive.google.com/file/d/19VoxQiCvAWCs1H4MuuDXpCZhCv6IAz4I/view" TargetMode="External"/><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nvSpPr>
        <p:spPr>
          <a:xfrm>
            <a:off x="357389" y="486226"/>
            <a:ext cx="8413124" cy="420115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pt-PT" sz="2700" u="none" cap="none" strike="noStrike">
                <a:solidFill>
                  <a:srgbClr val="50B400"/>
                </a:solidFill>
                <a:latin typeface="Calibri"/>
                <a:ea typeface="Calibri"/>
                <a:cs typeface="Calibri"/>
                <a:sym typeface="Calibri"/>
              </a:rPr>
              <a:t>HCI - Assignment n.2</a:t>
            </a:r>
            <a:endParaRPr sz="1100"/>
          </a:p>
          <a:p>
            <a:pPr indent="0" lvl="0" marL="0" marR="0" rtl="0" algn="l">
              <a:spcBef>
                <a:spcPts val="900"/>
              </a:spcBef>
              <a:spcAft>
                <a:spcPts val="0"/>
              </a:spcAft>
              <a:buNone/>
            </a:pPr>
            <a:r>
              <a:rPr b="1" i="0" lang="pt-PT" sz="2100" u="none" cap="none" strike="noStrike">
                <a:solidFill>
                  <a:schemeClr val="dk1"/>
                </a:solidFill>
                <a:latin typeface="Calibri"/>
                <a:ea typeface="Calibri"/>
                <a:cs typeface="Calibri"/>
                <a:sym typeface="Calibri"/>
              </a:rPr>
              <a:t>Design and prototyping of an application using a human-centered approach </a:t>
            </a:r>
            <a:endParaRPr sz="1100"/>
          </a:p>
          <a:p>
            <a:pPr indent="0" lvl="0" marL="0" marR="0" rtl="0" algn="l">
              <a:spcBef>
                <a:spcPts val="90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spcBef>
                <a:spcPts val="900"/>
              </a:spcBef>
              <a:spcAft>
                <a:spcPts val="0"/>
              </a:spcAft>
              <a:buNone/>
            </a:pPr>
            <a:r>
              <a:rPr b="1" i="0" lang="pt-PT" sz="2400" u="none" cap="none" strike="noStrike">
                <a:solidFill>
                  <a:schemeClr val="dk1"/>
                </a:solidFill>
                <a:latin typeface="Calibri"/>
                <a:ea typeface="Calibri"/>
                <a:cs typeface="Calibri"/>
                <a:sym typeface="Calibri"/>
              </a:rPr>
              <a:t>Deliverable n. </a:t>
            </a:r>
            <a:r>
              <a:rPr b="1" lang="pt-PT" sz="2400">
                <a:solidFill>
                  <a:schemeClr val="dk1"/>
                </a:solidFill>
                <a:latin typeface="Calibri"/>
                <a:ea typeface="Calibri"/>
                <a:cs typeface="Calibri"/>
                <a:sym typeface="Calibri"/>
              </a:rPr>
              <a:t>3</a:t>
            </a:r>
            <a:r>
              <a:rPr b="1" i="0" lang="pt-PT" sz="2400" u="none" cap="none" strike="noStrike">
                <a:solidFill>
                  <a:schemeClr val="dk1"/>
                </a:solidFill>
                <a:latin typeface="Calibri"/>
                <a:ea typeface="Calibri"/>
                <a:cs typeface="Calibri"/>
                <a:sym typeface="Calibri"/>
              </a:rPr>
              <a:t>: </a:t>
            </a:r>
            <a:r>
              <a:rPr b="1" lang="pt-PT" sz="2400">
                <a:solidFill>
                  <a:schemeClr val="dk1"/>
                </a:solidFill>
                <a:latin typeface="Calibri"/>
                <a:ea typeface="Calibri"/>
                <a:cs typeface="Calibri"/>
                <a:sym typeface="Calibri"/>
              </a:rPr>
              <a:t>Final Presentation</a:t>
            </a:r>
            <a:endParaRPr sz="1100"/>
          </a:p>
          <a:p>
            <a:pPr indent="0" lvl="0" marL="0" marR="0" rtl="0" algn="l">
              <a:spcBef>
                <a:spcPts val="900"/>
              </a:spcBef>
              <a:spcAft>
                <a:spcPts val="0"/>
              </a:spcAft>
              <a:buNone/>
            </a:pPr>
            <a:br>
              <a:rPr b="1" i="0" lang="pt-PT" sz="2100" u="none" cap="none" strike="noStrike">
                <a:solidFill>
                  <a:schemeClr val="dk1"/>
                </a:solidFill>
                <a:latin typeface="Calibri"/>
                <a:ea typeface="Calibri"/>
                <a:cs typeface="Calibri"/>
                <a:sym typeface="Calibri"/>
              </a:rPr>
            </a:br>
            <a:endParaRPr b="1" i="0" sz="2100" u="none" cap="none" strike="noStrike">
              <a:solidFill>
                <a:schemeClr val="dk1"/>
              </a:solidFill>
              <a:latin typeface="Calibri"/>
              <a:ea typeface="Calibri"/>
              <a:cs typeface="Calibri"/>
              <a:sym typeface="Calibri"/>
            </a:endParaRPr>
          </a:p>
          <a:p>
            <a:pPr indent="0" lvl="0" marL="0" marR="0" rtl="0" algn="l">
              <a:spcBef>
                <a:spcPts val="900"/>
              </a:spcBef>
              <a:spcAft>
                <a:spcPts val="0"/>
              </a:spcAft>
              <a:buNone/>
            </a:pPr>
            <a:r>
              <a:rPr b="1" i="0" lang="pt-PT" sz="1800" u="none" cap="none" strike="noStrike">
                <a:solidFill>
                  <a:schemeClr val="dk1"/>
                </a:solidFill>
                <a:latin typeface="Calibri"/>
                <a:ea typeface="Calibri"/>
                <a:cs typeface="Calibri"/>
                <a:sym typeface="Calibri"/>
              </a:rPr>
              <a:t>Project Title:  </a:t>
            </a:r>
            <a:r>
              <a:rPr lang="pt-PT" sz="1800">
                <a:solidFill>
                  <a:schemeClr val="dk1"/>
                </a:solidFill>
                <a:latin typeface="Calibri"/>
                <a:ea typeface="Calibri"/>
                <a:cs typeface="Calibri"/>
                <a:sym typeface="Calibri"/>
              </a:rPr>
              <a:t>TaskPad</a:t>
            </a:r>
            <a:r>
              <a:rPr b="0" i="0" lang="pt-PT" sz="1800" u="none" cap="none" strike="noStrike">
                <a:solidFill>
                  <a:schemeClr val="dk1"/>
                </a:solidFill>
                <a:latin typeface="Calibri"/>
                <a:ea typeface="Calibri"/>
                <a:cs typeface="Calibri"/>
                <a:sym typeface="Calibri"/>
              </a:rPr>
              <a:t> </a:t>
            </a:r>
            <a:endParaRPr sz="1100"/>
          </a:p>
          <a:p>
            <a:pPr indent="0" lvl="0" marL="0" marR="0" rtl="0" algn="l">
              <a:spcBef>
                <a:spcPts val="0"/>
              </a:spcBef>
              <a:spcAft>
                <a:spcPts val="0"/>
              </a:spcAft>
              <a:buNone/>
            </a:pPr>
            <a:r>
              <a:rPr b="1" lang="pt-PT" sz="1800">
                <a:solidFill>
                  <a:schemeClr val="dk1"/>
                </a:solidFill>
                <a:latin typeface="Calibri"/>
                <a:ea typeface="Calibri"/>
                <a:cs typeface="Calibri"/>
                <a:sym typeface="Calibri"/>
              </a:rPr>
              <a:t>Group: </a:t>
            </a:r>
            <a:r>
              <a:rPr lang="pt-PT" sz="1800">
                <a:solidFill>
                  <a:schemeClr val="dk1"/>
                </a:solidFill>
                <a:latin typeface="Calibri"/>
                <a:ea typeface="Calibri"/>
                <a:cs typeface="Calibri"/>
                <a:sym typeface="Calibri"/>
              </a:rPr>
              <a:t>Daniel Gomes, Mário Silva, Luís Valentim</a:t>
            </a:r>
            <a:endParaRPr sz="1800">
              <a:solidFill>
                <a:schemeClr val="dk1"/>
              </a:solidFill>
              <a:highlight>
                <a:srgbClr val="FFFF00"/>
              </a:highlight>
              <a:latin typeface="Calibri"/>
              <a:ea typeface="Calibri"/>
              <a:cs typeface="Calibri"/>
              <a:sym typeface="Calibri"/>
            </a:endParaRPr>
          </a:p>
          <a:p>
            <a:pPr indent="0" lvl="0" marL="0" marR="0" rtl="0" algn="l">
              <a:spcBef>
                <a:spcPts val="0"/>
              </a:spcBef>
              <a:spcAft>
                <a:spcPts val="0"/>
              </a:spcAft>
              <a:buNone/>
            </a:pPr>
            <a:r>
              <a:rPr b="1" lang="pt-PT" sz="1800">
                <a:solidFill>
                  <a:schemeClr val="dk1"/>
                </a:solidFill>
                <a:latin typeface="Calibri"/>
                <a:ea typeface="Calibri"/>
                <a:cs typeface="Calibri"/>
                <a:sym typeface="Calibri"/>
              </a:rPr>
              <a:t>Lab Class: </a:t>
            </a:r>
            <a:r>
              <a:rPr lang="pt-PT" sz="1800">
                <a:solidFill>
                  <a:schemeClr val="dk1"/>
                </a:solidFill>
                <a:latin typeface="Calibri"/>
                <a:ea typeface="Calibri"/>
                <a:cs typeface="Calibri"/>
                <a:sym typeface="Calibri"/>
              </a:rPr>
              <a:t>P6</a:t>
            </a:r>
            <a:br>
              <a:rPr lang="pt-PT"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p:txBody>
      </p:sp>
      <p:cxnSp>
        <p:nvCxnSpPr>
          <p:cNvPr id="133" name="Google Shape;133;p26"/>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134" name="Google Shape;134;p26"/>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pt-PT" sz="1100" u="none">
                <a:solidFill>
                  <a:schemeClr val="dk1"/>
                </a:solidFill>
                <a:latin typeface="Calibri"/>
                <a:ea typeface="Calibri"/>
                <a:cs typeface="Calibri"/>
                <a:sym typeface="Calibri"/>
              </a:rPr>
              <a:t>HCI 2019-2020</a:t>
            </a:r>
            <a:endParaRPr sz="1100"/>
          </a:p>
        </p:txBody>
      </p:sp>
      <p:pic>
        <p:nvPicPr>
          <p:cNvPr id="135" name="Google Shape;135;p26"/>
          <p:cNvPicPr preferRelativeResize="0"/>
          <p:nvPr/>
        </p:nvPicPr>
        <p:blipFill rotWithShape="1">
          <a:blip r:embed="rId3">
            <a:alphaModFix/>
          </a:blip>
          <a:srcRect b="0" l="0" r="0" t="0"/>
          <a:stretch/>
        </p:blipFill>
        <p:spPr>
          <a:xfrm>
            <a:off x="6393117" y="251099"/>
            <a:ext cx="2377396" cy="4702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250000" y="57100"/>
            <a:ext cx="8520600" cy="8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b="1" sz="3200"/>
          </a:p>
          <a:p>
            <a:pPr indent="0" lvl="0" marL="0" rtl="0" algn="l">
              <a:spcBef>
                <a:spcPts val="0"/>
              </a:spcBef>
              <a:spcAft>
                <a:spcPts val="0"/>
              </a:spcAft>
              <a:buNone/>
            </a:pPr>
            <a:r>
              <a:rPr b="1" lang="pt-PT" sz="3200"/>
              <a:t>Functional Decomposition Diagram</a:t>
            </a:r>
            <a:endParaRPr b="1" sz="3200"/>
          </a:p>
          <a:p>
            <a:pPr indent="0" lvl="0" marL="0" rtl="0" algn="l">
              <a:lnSpc>
                <a:spcPct val="100000"/>
              </a:lnSpc>
              <a:spcBef>
                <a:spcPts val="0"/>
              </a:spcBef>
              <a:spcAft>
                <a:spcPts val="0"/>
              </a:spcAft>
              <a:buClr>
                <a:schemeClr val="dk1"/>
              </a:buClr>
              <a:buFont typeface="Arial"/>
              <a:buNone/>
            </a:pPr>
            <a:r>
              <a:rPr b="1" lang="pt-PT" sz="2100">
                <a:solidFill>
                  <a:srgbClr val="50B400"/>
                </a:solidFill>
              </a:rPr>
              <a:t>TaskPad</a:t>
            </a:r>
            <a:endParaRPr sz="2300">
              <a:solidFill>
                <a:schemeClr val="accent5"/>
              </a:solidFill>
            </a:endParaRPr>
          </a:p>
          <a:p>
            <a:pPr indent="0" lvl="0" marL="0" rtl="0" algn="l">
              <a:spcBef>
                <a:spcPts val="0"/>
              </a:spcBef>
              <a:spcAft>
                <a:spcPts val="0"/>
              </a:spcAft>
              <a:buNone/>
            </a:pPr>
            <a:r>
              <a:t/>
            </a:r>
            <a:endParaRPr/>
          </a:p>
        </p:txBody>
      </p:sp>
      <p:sp>
        <p:nvSpPr>
          <p:cNvPr id="222" name="Google Shape;222;p35"/>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23" name="Google Shape;223;p35"/>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224" name="Google Shape;224;p35"/>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pic>
        <p:nvPicPr>
          <p:cNvPr id="225" name="Google Shape;225;p35"/>
          <p:cNvPicPr preferRelativeResize="0"/>
          <p:nvPr/>
        </p:nvPicPr>
        <p:blipFill>
          <a:blip r:embed="rId3">
            <a:alphaModFix/>
          </a:blip>
          <a:stretch>
            <a:fillRect/>
          </a:stretch>
        </p:blipFill>
        <p:spPr>
          <a:xfrm>
            <a:off x="160275" y="796661"/>
            <a:ext cx="8917650" cy="36348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31" name="Google Shape;231;p36"/>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232" name="Google Shape;232;p36"/>
          <p:cNvSpPr txBox="1"/>
          <p:nvPr/>
        </p:nvSpPr>
        <p:spPr>
          <a:xfrm>
            <a:off x="288809" y="4762411"/>
            <a:ext cx="2480109"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- 2019-2020</a:t>
            </a:r>
            <a:endParaRPr sz="1100"/>
          </a:p>
        </p:txBody>
      </p:sp>
      <p:pic>
        <p:nvPicPr>
          <p:cNvPr id="233" name="Google Shape;233;p36"/>
          <p:cNvPicPr preferRelativeResize="0"/>
          <p:nvPr/>
        </p:nvPicPr>
        <p:blipFill rotWithShape="1">
          <a:blip r:embed="rId3">
            <a:alphaModFix/>
          </a:blip>
          <a:srcRect b="0" l="24235" r="21898" t="0"/>
          <a:stretch/>
        </p:blipFill>
        <p:spPr>
          <a:xfrm>
            <a:off x="6902303" y="1157047"/>
            <a:ext cx="1880949" cy="2412514"/>
          </a:xfrm>
          <a:prstGeom prst="rect">
            <a:avLst/>
          </a:prstGeom>
          <a:noFill/>
          <a:ln>
            <a:noFill/>
          </a:ln>
        </p:spPr>
      </p:pic>
      <p:sp>
        <p:nvSpPr>
          <p:cNvPr id="234" name="Google Shape;234;p36"/>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Non Functional </a:t>
            </a:r>
            <a:r>
              <a:rPr b="1" lang="pt-PT" sz="3200">
                <a:solidFill>
                  <a:schemeClr val="dk1"/>
                </a:solidFill>
                <a:latin typeface="Calibri"/>
                <a:ea typeface="Calibri"/>
                <a:cs typeface="Calibri"/>
                <a:sym typeface="Calibri"/>
              </a:rPr>
              <a:t>Requirements</a:t>
            </a:r>
            <a:endParaRPr sz="1100"/>
          </a:p>
        </p:txBody>
      </p:sp>
      <p:sp>
        <p:nvSpPr>
          <p:cNvPr id="235" name="Google Shape;235;p36"/>
          <p:cNvSpPr txBox="1"/>
          <p:nvPr/>
        </p:nvSpPr>
        <p:spPr>
          <a:xfrm>
            <a:off x="437197" y="640544"/>
            <a:ext cx="8346043" cy="646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236" name="Google Shape;236;p36"/>
          <p:cNvSpPr txBox="1"/>
          <p:nvPr/>
        </p:nvSpPr>
        <p:spPr>
          <a:xfrm>
            <a:off x="288800" y="989400"/>
            <a:ext cx="6164400" cy="3576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Small learning curve.</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Simple naming features.</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The Design must be pleasant to the user, but minimalistic.</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Users should not commit many mistakes while doing their main tasks.</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Errors: Help users recover from their errors.</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Efficiency: users should reach their goals easily and quickly.</a:t>
            </a:r>
            <a:endParaRPr sz="1500">
              <a:latin typeface="Calibri"/>
              <a:ea typeface="Calibri"/>
              <a:cs typeface="Calibri"/>
              <a:sym typeface="Calibri"/>
            </a:endParaRPr>
          </a:p>
          <a:p>
            <a:pPr indent="0" lvl="0" marL="457200" rtl="0" algn="l">
              <a:spcBef>
                <a:spcPts val="0"/>
              </a:spcBef>
              <a:spcAft>
                <a:spcPts val="0"/>
              </a:spcAft>
              <a:buNone/>
            </a:pPr>
            <a:r>
              <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pt-PT" sz="1500">
                <a:latin typeface="Calibri"/>
                <a:ea typeface="Calibri"/>
                <a:cs typeface="Calibri"/>
                <a:sym typeface="Calibri"/>
              </a:rPr>
              <a:t>Memorability: users might return to the interface after some time and start efficiently working with it right away.</a:t>
            </a:r>
            <a:endParaRPr sz="15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42" name="Google Shape;242;p37"/>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243" name="Google Shape;243;p37"/>
          <p:cNvSpPr txBox="1"/>
          <p:nvPr/>
        </p:nvSpPr>
        <p:spPr>
          <a:xfrm>
            <a:off x="288809"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- 2019-2020</a:t>
            </a:r>
            <a:endParaRPr sz="1100"/>
          </a:p>
        </p:txBody>
      </p:sp>
      <p:pic>
        <p:nvPicPr>
          <p:cNvPr id="244" name="Google Shape;244;p37"/>
          <p:cNvPicPr preferRelativeResize="0"/>
          <p:nvPr/>
        </p:nvPicPr>
        <p:blipFill rotWithShape="1">
          <a:blip r:embed="rId3">
            <a:alphaModFix/>
          </a:blip>
          <a:srcRect b="0" l="24235" r="21897" t="0"/>
          <a:stretch/>
        </p:blipFill>
        <p:spPr>
          <a:xfrm>
            <a:off x="6889653" y="937622"/>
            <a:ext cx="1880949" cy="2412514"/>
          </a:xfrm>
          <a:prstGeom prst="rect">
            <a:avLst/>
          </a:prstGeom>
          <a:noFill/>
          <a:ln>
            <a:noFill/>
          </a:ln>
        </p:spPr>
      </p:pic>
      <p:sp>
        <p:nvSpPr>
          <p:cNvPr id="245" name="Google Shape;245;p37"/>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Functional </a:t>
            </a:r>
            <a:r>
              <a:rPr b="1" lang="pt-PT" sz="3200">
                <a:solidFill>
                  <a:schemeClr val="dk1"/>
                </a:solidFill>
                <a:latin typeface="Calibri"/>
                <a:ea typeface="Calibri"/>
                <a:cs typeface="Calibri"/>
                <a:sym typeface="Calibri"/>
              </a:rPr>
              <a:t>Requirements</a:t>
            </a:r>
            <a:endParaRPr sz="1100"/>
          </a:p>
        </p:txBody>
      </p:sp>
      <p:sp>
        <p:nvSpPr>
          <p:cNvPr id="246" name="Google Shape;246;p37"/>
          <p:cNvSpPr txBox="1"/>
          <p:nvPr/>
        </p:nvSpPr>
        <p:spPr>
          <a:xfrm>
            <a:off x="437197" y="640544"/>
            <a:ext cx="8346000" cy="64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247" name="Google Shape;247;p37"/>
          <p:cNvSpPr txBox="1"/>
          <p:nvPr/>
        </p:nvSpPr>
        <p:spPr>
          <a:xfrm>
            <a:off x="288800" y="1044950"/>
            <a:ext cx="6389400" cy="3446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pt-PT" sz="1500"/>
              <a:t>Have a personal page.</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pt-PT" sz="1500"/>
              <a:t>Create projects pages.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pt-PT" sz="1500"/>
              <a:t>Invite people to pages.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pt-PT" sz="1500"/>
              <a:t>Create, change and delete topics and tasks of a page.</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pt-PT" sz="1500"/>
              <a:t>Have a personal agenda of reminders.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pt-PT" sz="1500"/>
              <a:t>Easy to separate topics.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pt-PT" sz="1500"/>
              <a:t>Well adapted to mobile.</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53" name="Google Shape;253;p38"/>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254" name="Google Shape;254;p38"/>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a:t>
            </a:r>
            <a:endParaRPr sz="1100"/>
          </a:p>
        </p:txBody>
      </p:sp>
      <p:sp>
        <p:nvSpPr>
          <p:cNvPr id="255" name="Google Shape;255;p38"/>
          <p:cNvSpPr txBox="1"/>
          <p:nvPr/>
        </p:nvSpPr>
        <p:spPr>
          <a:xfrm>
            <a:off x="437197" y="640544"/>
            <a:ext cx="8346043" cy="646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256" name="Google Shape;256;p38"/>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257" name="Google Shape;257;p38"/>
          <p:cNvSpPr txBox="1"/>
          <p:nvPr/>
        </p:nvSpPr>
        <p:spPr>
          <a:xfrm>
            <a:off x="534225" y="1702975"/>
            <a:ext cx="6066600" cy="23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500">
                <a:latin typeface="Calibri"/>
                <a:ea typeface="Calibri"/>
                <a:cs typeface="Calibri"/>
                <a:sym typeface="Calibri"/>
              </a:rPr>
              <a:t>Our tests mainly focused on sitting next to the participants and taking notes of their behaviour while doing the Use Cases.</a:t>
            </a:r>
            <a:endParaRPr sz="1500">
              <a:latin typeface="Calibri"/>
              <a:ea typeface="Calibri"/>
              <a:cs typeface="Calibri"/>
              <a:sym typeface="Calibri"/>
            </a:endParaRPr>
          </a:p>
          <a:p>
            <a:pPr indent="0" lvl="0" marL="0" rtl="0" algn="l">
              <a:spcBef>
                <a:spcPts val="0"/>
              </a:spcBef>
              <a:spcAft>
                <a:spcPts val="0"/>
              </a:spcAft>
              <a:buNone/>
            </a:pPr>
            <a:r>
              <a:rPr lang="pt-PT" sz="1500">
                <a:latin typeface="Calibri"/>
                <a:ea typeface="Calibri"/>
                <a:cs typeface="Calibri"/>
                <a:sym typeface="Calibri"/>
              </a:rPr>
              <a:t>After this, we asked and took notes of the </a:t>
            </a:r>
            <a:r>
              <a:rPr lang="pt-PT" sz="1500">
                <a:latin typeface="Calibri"/>
                <a:ea typeface="Calibri"/>
                <a:cs typeface="Calibri"/>
                <a:sym typeface="Calibri"/>
              </a:rPr>
              <a:t>participants</a:t>
            </a:r>
            <a:r>
              <a:rPr lang="pt-PT" sz="1500">
                <a:latin typeface="Calibri"/>
                <a:ea typeface="Calibri"/>
                <a:cs typeface="Calibri"/>
                <a:sym typeface="Calibri"/>
              </a:rPr>
              <a:t> feedback.</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pt-PT" sz="1500">
                <a:latin typeface="Calibri"/>
                <a:ea typeface="Calibri"/>
                <a:cs typeface="Calibri"/>
                <a:sym typeface="Calibri"/>
              </a:rPr>
              <a:t>Use Cases:</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A </a:t>
            </a:r>
            <a:r>
              <a:rPr lang="pt-PT" sz="1500">
                <a:latin typeface="Calibri"/>
                <a:ea typeface="Calibri"/>
                <a:cs typeface="Calibri"/>
                <a:sym typeface="Calibri"/>
              </a:rPr>
              <a:t>- Create a page with the name “Uni Page”.</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B </a:t>
            </a:r>
            <a:r>
              <a:rPr lang="pt-PT" sz="1500">
                <a:latin typeface="Calibri"/>
                <a:ea typeface="Calibri"/>
                <a:cs typeface="Calibri"/>
                <a:sym typeface="Calibri"/>
              </a:rPr>
              <a:t>- Invite the user “user2” to that page.</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C </a:t>
            </a:r>
            <a:r>
              <a:rPr lang="pt-PT" sz="1500">
                <a:latin typeface="Calibri"/>
                <a:ea typeface="Calibri"/>
                <a:cs typeface="Calibri"/>
                <a:sym typeface="Calibri"/>
              </a:rPr>
              <a:t>- Create a topic called “IHC” and then add the task “ Make the prototype”.</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D </a:t>
            </a:r>
            <a:r>
              <a:rPr lang="pt-PT" sz="1500">
                <a:latin typeface="Calibri"/>
                <a:ea typeface="Calibri"/>
                <a:cs typeface="Calibri"/>
                <a:sym typeface="Calibri"/>
              </a:rPr>
              <a:t>- Add a Reminder  with the Note “Buy Groceries” in the Agenda</a:t>
            </a:r>
            <a:endParaRPr sz="2000"/>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t/>
            </a:r>
            <a:endParaRPr sz="2000"/>
          </a:p>
          <a:p>
            <a:pPr indent="0" lvl="0" marL="0" rtl="0" algn="l">
              <a:spcBef>
                <a:spcPts val="0"/>
              </a:spcBef>
              <a:spcAft>
                <a:spcPts val="0"/>
              </a:spcAft>
              <a:buNone/>
            </a:pPr>
            <a:r>
              <a:rPr lang="pt-PT"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100"/>
          </a:p>
          <a:p>
            <a:pPr indent="0" lvl="0" marL="0" rtl="0" algn="l">
              <a:spcBef>
                <a:spcPts val="0"/>
              </a:spcBef>
              <a:spcAft>
                <a:spcPts val="0"/>
              </a:spcAft>
              <a:buNone/>
            </a:pPr>
            <a:r>
              <a:t/>
            </a:r>
            <a:endParaRPr sz="1800"/>
          </a:p>
          <a:p>
            <a:pPr indent="0" lvl="0" marL="0" rtl="0" algn="l">
              <a:spcBef>
                <a:spcPts val="0"/>
              </a:spcBef>
              <a:spcAft>
                <a:spcPts val="0"/>
              </a:spcAft>
              <a:buClr>
                <a:srgbClr val="000000"/>
              </a:buClr>
              <a:buSzPts val="1100"/>
              <a:buFont typeface="Arial"/>
              <a:buNone/>
            </a:pPr>
            <a:r>
              <a:t/>
            </a:r>
            <a:endParaRPr/>
          </a:p>
        </p:txBody>
      </p:sp>
      <p:sp>
        <p:nvSpPr>
          <p:cNvPr id="258" name="Google Shape;258;p38"/>
          <p:cNvSpPr txBox="1"/>
          <p:nvPr/>
        </p:nvSpPr>
        <p:spPr>
          <a:xfrm>
            <a:off x="358375" y="1051068"/>
            <a:ext cx="8682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000000"/>
                </a:solidFill>
                <a:latin typeface="Calibri"/>
                <a:ea typeface="Calibri"/>
                <a:cs typeface="Calibri"/>
                <a:sym typeface="Calibri"/>
              </a:rPr>
              <a:t>Usability Tests</a:t>
            </a:r>
            <a:endParaRPr b="1" sz="2400">
              <a:latin typeface="Calibri"/>
              <a:ea typeface="Calibri"/>
              <a:cs typeface="Calibri"/>
              <a:sym typeface="Calibri"/>
            </a:endParaRPr>
          </a:p>
          <a:p>
            <a:pPr indent="457200" lvl="0" marL="0" rtl="0" algn="l">
              <a:spcBef>
                <a:spcPts val="0"/>
              </a:spcBef>
              <a:spcAft>
                <a:spcPts val="0"/>
              </a:spcAft>
              <a:buClr>
                <a:srgbClr val="000000"/>
              </a:buClr>
              <a:buSzPts val="1100"/>
              <a:buFont typeface="Arial"/>
              <a:buNone/>
            </a:pPr>
            <a:r>
              <a:t/>
            </a:r>
            <a:endParaRPr sz="1300"/>
          </a:p>
        </p:txBody>
      </p:sp>
      <p:pic>
        <p:nvPicPr>
          <p:cNvPr id="259" name="Google Shape;259;p38"/>
          <p:cNvPicPr preferRelativeResize="0"/>
          <p:nvPr/>
        </p:nvPicPr>
        <p:blipFill rotWithShape="1">
          <a:blip r:embed="rId3">
            <a:alphaModFix/>
          </a:blip>
          <a:srcRect b="0" l="18149" r="11586" t="0"/>
          <a:stretch/>
        </p:blipFill>
        <p:spPr>
          <a:xfrm>
            <a:off x="6647078" y="1051069"/>
            <a:ext cx="2123518" cy="20111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65" name="Google Shape;265;p39"/>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266" name="Google Shape;266;p39"/>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Low Fidelity Prototype</a:t>
            </a:r>
            <a:endParaRPr sz="1100"/>
          </a:p>
        </p:txBody>
      </p:sp>
      <p:sp>
        <p:nvSpPr>
          <p:cNvPr id="267" name="Google Shape;267;p39"/>
          <p:cNvSpPr txBox="1"/>
          <p:nvPr/>
        </p:nvSpPr>
        <p:spPr>
          <a:xfrm>
            <a:off x="398972" y="616944"/>
            <a:ext cx="8346000" cy="64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268" name="Google Shape;268;p39"/>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pic>
        <p:nvPicPr>
          <p:cNvPr id="269" name="Google Shape;269;p39"/>
          <p:cNvPicPr preferRelativeResize="0"/>
          <p:nvPr/>
        </p:nvPicPr>
        <p:blipFill>
          <a:blip r:embed="rId3">
            <a:alphaModFix/>
          </a:blip>
          <a:stretch>
            <a:fillRect/>
          </a:stretch>
        </p:blipFill>
        <p:spPr>
          <a:xfrm>
            <a:off x="357400" y="1183525"/>
            <a:ext cx="1811000" cy="3200750"/>
          </a:xfrm>
          <a:prstGeom prst="rect">
            <a:avLst/>
          </a:prstGeom>
          <a:noFill/>
          <a:ln>
            <a:noFill/>
          </a:ln>
        </p:spPr>
      </p:pic>
      <p:pic>
        <p:nvPicPr>
          <p:cNvPr id="270" name="Google Shape;270;p39"/>
          <p:cNvPicPr preferRelativeResize="0"/>
          <p:nvPr/>
        </p:nvPicPr>
        <p:blipFill rotWithShape="1">
          <a:blip r:embed="rId4">
            <a:alphaModFix/>
          </a:blip>
          <a:srcRect b="14254" l="0" r="76592" t="12194"/>
          <a:stretch/>
        </p:blipFill>
        <p:spPr>
          <a:xfrm>
            <a:off x="2686275" y="1190575"/>
            <a:ext cx="1839048" cy="3250325"/>
          </a:xfrm>
          <a:prstGeom prst="rect">
            <a:avLst/>
          </a:prstGeom>
          <a:noFill/>
          <a:ln>
            <a:noFill/>
          </a:ln>
        </p:spPr>
      </p:pic>
      <p:pic>
        <p:nvPicPr>
          <p:cNvPr id="271" name="Google Shape;271;p39"/>
          <p:cNvPicPr preferRelativeResize="0"/>
          <p:nvPr/>
        </p:nvPicPr>
        <p:blipFill rotWithShape="1">
          <a:blip r:embed="rId5">
            <a:alphaModFix/>
          </a:blip>
          <a:srcRect b="12892" l="37421" r="41177" t="20582"/>
          <a:stretch/>
        </p:blipFill>
        <p:spPr>
          <a:xfrm>
            <a:off x="4765525" y="1181225"/>
            <a:ext cx="1811002" cy="3269025"/>
          </a:xfrm>
          <a:prstGeom prst="rect">
            <a:avLst/>
          </a:prstGeom>
          <a:noFill/>
          <a:ln>
            <a:noFill/>
          </a:ln>
        </p:spPr>
      </p:pic>
      <p:pic>
        <p:nvPicPr>
          <p:cNvPr id="272" name="Google Shape;272;p39"/>
          <p:cNvPicPr preferRelativeResize="0"/>
          <p:nvPr/>
        </p:nvPicPr>
        <p:blipFill rotWithShape="1">
          <a:blip r:embed="rId6">
            <a:alphaModFix/>
          </a:blip>
          <a:srcRect b="13869" l="0" r="76579" t="12122"/>
          <a:stretch/>
        </p:blipFill>
        <p:spPr>
          <a:xfrm>
            <a:off x="6816725" y="1181200"/>
            <a:ext cx="1839048" cy="3269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78" name="Google Shape;278;p40"/>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279" name="Google Shape;279;p40"/>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Low Fidelity Prototype</a:t>
            </a:r>
            <a:endParaRPr sz="1100"/>
          </a:p>
        </p:txBody>
      </p:sp>
      <p:sp>
        <p:nvSpPr>
          <p:cNvPr id="280" name="Google Shape;280;p40"/>
          <p:cNvSpPr txBox="1"/>
          <p:nvPr/>
        </p:nvSpPr>
        <p:spPr>
          <a:xfrm>
            <a:off x="398972" y="616944"/>
            <a:ext cx="8346000" cy="64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281" name="Google Shape;281;p40"/>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pic>
        <p:nvPicPr>
          <p:cNvPr id="282" name="Google Shape;282;p40"/>
          <p:cNvPicPr preferRelativeResize="0"/>
          <p:nvPr/>
        </p:nvPicPr>
        <p:blipFill rotWithShape="1">
          <a:blip r:embed="rId3">
            <a:alphaModFix/>
          </a:blip>
          <a:srcRect b="13987" l="0" r="76456" t="12434"/>
          <a:stretch/>
        </p:blipFill>
        <p:spPr>
          <a:xfrm>
            <a:off x="1146031" y="1205600"/>
            <a:ext cx="1858421" cy="3266700"/>
          </a:xfrm>
          <a:prstGeom prst="rect">
            <a:avLst/>
          </a:prstGeom>
          <a:noFill/>
          <a:ln>
            <a:noFill/>
          </a:ln>
        </p:spPr>
      </p:pic>
      <p:pic>
        <p:nvPicPr>
          <p:cNvPr id="283" name="Google Shape;283;p40"/>
          <p:cNvPicPr preferRelativeResize="0"/>
          <p:nvPr/>
        </p:nvPicPr>
        <p:blipFill>
          <a:blip r:embed="rId4">
            <a:alphaModFix/>
          </a:blip>
          <a:stretch>
            <a:fillRect/>
          </a:stretch>
        </p:blipFill>
        <p:spPr>
          <a:xfrm>
            <a:off x="4888076" y="1206538"/>
            <a:ext cx="1858425" cy="33038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1"/>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89" name="Google Shape;289;p41"/>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290" name="Google Shape;290;p41"/>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291" name="Google Shape;291;p41"/>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292" name="Google Shape;292;p41"/>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293" name="Google Shape;293;p41"/>
          <p:cNvSpPr txBox="1"/>
          <p:nvPr/>
        </p:nvSpPr>
        <p:spPr>
          <a:xfrm>
            <a:off x="358375" y="1051068"/>
            <a:ext cx="8682900" cy="454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sz="1300"/>
          </a:p>
        </p:txBody>
      </p:sp>
      <p:sp>
        <p:nvSpPr>
          <p:cNvPr id="294" name="Google Shape;294;p41"/>
          <p:cNvSpPr txBox="1"/>
          <p:nvPr/>
        </p:nvSpPr>
        <p:spPr>
          <a:xfrm>
            <a:off x="222550" y="-29712"/>
            <a:ext cx="86829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95" name="Google Shape;295;p41"/>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296" name="Google Shape;296;p41"/>
          <p:cNvSpPr txBox="1"/>
          <p:nvPr/>
        </p:nvSpPr>
        <p:spPr>
          <a:xfrm>
            <a:off x="437275" y="664500"/>
            <a:ext cx="4323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pt-PT" sz="1500"/>
              <a:t>“Não existe a opção de remoção de páginas”</a:t>
            </a:r>
            <a:endParaRPr b="1" i="1" sz="1500"/>
          </a:p>
        </p:txBody>
      </p:sp>
      <p:pic>
        <p:nvPicPr>
          <p:cNvPr id="297" name="Google Shape;297;p41"/>
          <p:cNvPicPr preferRelativeResize="0"/>
          <p:nvPr/>
        </p:nvPicPr>
        <p:blipFill rotWithShape="1">
          <a:blip r:embed="rId3">
            <a:alphaModFix/>
          </a:blip>
          <a:srcRect b="14254" l="0" r="76592" t="12194"/>
          <a:stretch/>
        </p:blipFill>
        <p:spPr>
          <a:xfrm>
            <a:off x="344875" y="1318750"/>
            <a:ext cx="1839048" cy="3250325"/>
          </a:xfrm>
          <a:prstGeom prst="rect">
            <a:avLst/>
          </a:prstGeom>
          <a:noFill/>
          <a:ln>
            <a:noFill/>
          </a:ln>
        </p:spPr>
      </p:pic>
      <p:pic>
        <p:nvPicPr>
          <p:cNvPr id="298" name="Google Shape;298;p41"/>
          <p:cNvPicPr preferRelativeResize="0"/>
          <p:nvPr/>
        </p:nvPicPr>
        <p:blipFill rotWithShape="1">
          <a:blip r:embed="rId4">
            <a:alphaModFix/>
          </a:blip>
          <a:srcRect b="13869" l="0" r="76579" t="12122"/>
          <a:stretch/>
        </p:blipFill>
        <p:spPr>
          <a:xfrm>
            <a:off x="2292500" y="1275735"/>
            <a:ext cx="1839048" cy="3269052"/>
          </a:xfrm>
          <a:prstGeom prst="rect">
            <a:avLst/>
          </a:prstGeom>
          <a:noFill/>
          <a:ln>
            <a:noFill/>
          </a:ln>
        </p:spPr>
      </p:pic>
      <p:pic>
        <p:nvPicPr>
          <p:cNvPr id="299" name="Google Shape;299;p41"/>
          <p:cNvPicPr preferRelativeResize="0"/>
          <p:nvPr/>
        </p:nvPicPr>
        <p:blipFill rotWithShape="1">
          <a:blip r:embed="rId5">
            <a:alphaModFix/>
          </a:blip>
          <a:srcRect b="12892" l="37421" r="41177" t="20582"/>
          <a:stretch/>
        </p:blipFill>
        <p:spPr>
          <a:xfrm>
            <a:off x="4292925" y="1309388"/>
            <a:ext cx="1869485" cy="3269049"/>
          </a:xfrm>
          <a:prstGeom prst="rect">
            <a:avLst/>
          </a:prstGeom>
          <a:noFill/>
          <a:ln>
            <a:noFill/>
          </a:ln>
        </p:spPr>
      </p:pic>
      <p:pic>
        <p:nvPicPr>
          <p:cNvPr id="300" name="Google Shape;300;p41"/>
          <p:cNvPicPr preferRelativeResize="0"/>
          <p:nvPr/>
        </p:nvPicPr>
        <p:blipFill rotWithShape="1">
          <a:blip r:embed="rId6">
            <a:alphaModFix/>
          </a:blip>
          <a:srcRect b="7430" l="3331" r="71057" t="19645"/>
          <a:stretch/>
        </p:blipFill>
        <p:spPr>
          <a:xfrm>
            <a:off x="6359175" y="1309400"/>
            <a:ext cx="2029306" cy="3250325"/>
          </a:xfrm>
          <a:prstGeom prst="rect">
            <a:avLst/>
          </a:prstGeom>
          <a:noFill/>
          <a:ln>
            <a:noFill/>
          </a:ln>
        </p:spPr>
      </p:pic>
      <p:sp>
        <p:nvSpPr>
          <p:cNvPr id="301" name="Google Shape;301;p41"/>
          <p:cNvSpPr/>
          <p:nvPr/>
        </p:nvSpPr>
        <p:spPr>
          <a:xfrm>
            <a:off x="6956825" y="4146425"/>
            <a:ext cx="834000" cy="480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txBox="1"/>
          <p:nvPr/>
        </p:nvSpPr>
        <p:spPr>
          <a:xfrm>
            <a:off x="-188925" y="962638"/>
            <a:ext cx="59148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Before</a:t>
            </a:r>
            <a:endParaRPr b="1"/>
          </a:p>
        </p:txBody>
      </p:sp>
      <p:sp>
        <p:nvSpPr>
          <p:cNvPr id="303" name="Google Shape;303;p41"/>
          <p:cNvSpPr txBox="1"/>
          <p:nvPr/>
        </p:nvSpPr>
        <p:spPr>
          <a:xfrm>
            <a:off x="6391400" y="1010000"/>
            <a:ext cx="20292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After</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2"/>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309" name="Google Shape;309;p42"/>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310" name="Google Shape;310;p42"/>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311" name="Google Shape;311;p42"/>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312" name="Google Shape;312;p42"/>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313" name="Google Shape;313;p42"/>
          <p:cNvSpPr txBox="1"/>
          <p:nvPr/>
        </p:nvSpPr>
        <p:spPr>
          <a:xfrm>
            <a:off x="358375" y="1051068"/>
            <a:ext cx="8682900" cy="454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sz="1300"/>
          </a:p>
        </p:txBody>
      </p:sp>
      <p:sp>
        <p:nvSpPr>
          <p:cNvPr id="314" name="Google Shape;314;p42"/>
          <p:cNvSpPr txBox="1"/>
          <p:nvPr/>
        </p:nvSpPr>
        <p:spPr>
          <a:xfrm>
            <a:off x="222550" y="-8124"/>
            <a:ext cx="8682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15" name="Google Shape;315;p42"/>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316" name="Google Shape;316;p42"/>
          <p:cNvSpPr txBox="1"/>
          <p:nvPr/>
        </p:nvSpPr>
        <p:spPr>
          <a:xfrm>
            <a:off x="7957583" y="4694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317" name="Google Shape;317;p42"/>
          <p:cNvSpPr txBox="1"/>
          <p:nvPr/>
        </p:nvSpPr>
        <p:spPr>
          <a:xfrm>
            <a:off x="121000" y="664500"/>
            <a:ext cx="4740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pt-PT" sz="1500"/>
              <a:t>“Não dá para ver os convites que recebemos”</a:t>
            </a:r>
            <a:endParaRPr b="1" i="1" sz="1500"/>
          </a:p>
        </p:txBody>
      </p:sp>
      <p:pic>
        <p:nvPicPr>
          <p:cNvPr id="318" name="Google Shape;318;p42"/>
          <p:cNvPicPr preferRelativeResize="0"/>
          <p:nvPr/>
        </p:nvPicPr>
        <p:blipFill rotWithShape="1">
          <a:blip r:embed="rId3">
            <a:alphaModFix/>
          </a:blip>
          <a:srcRect b="7135" l="3370" r="70840" t="19535"/>
          <a:stretch/>
        </p:blipFill>
        <p:spPr>
          <a:xfrm>
            <a:off x="6244725" y="1487250"/>
            <a:ext cx="1920254" cy="3071301"/>
          </a:xfrm>
          <a:prstGeom prst="rect">
            <a:avLst/>
          </a:prstGeom>
          <a:noFill/>
          <a:ln>
            <a:noFill/>
          </a:ln>
        </p:spPr>
      </p:pic>
      <p:pic>
        <p:nvPicPr>
          <p:cNvPr id="319" name="Google Shape;319;p42"/>
          <p:cNvPicPr preferRelativeResize="0"/>
          <p:nvPr/>
        </p:nvPicPr>
        <p:blipFill rotWithShape="1">
          <a:blip r:embed="rId4">
            <a:alphaModFix/>
          </a:blip>
          <a:srcRect b="6409" l="2744" r="70840" t="19664"/>
          <a:stretch/>
        </p:blipFill>
        <p:spPr>
          <a:xfrm>
            <a:off x="4147000" y="1505275"/>
            <a:ext cx="1950907" cy="3071301"/>
          </a:xfrm>
          <a:prstGeom prst="rect">
            <a:avLst/>
          </a:prstGeom>
          <a:noFill/>
          <a:ln>
            <a:noFill/>
          </a:ln>
        </p:spPr>
      </p:pic>
      <p:sp>
        <p:nvSpPr>
          <p:cNvPr id="320" name="Google Shape;320;p42"/>
          <p:cNvSpPr/>
          <p:nvPr/>
        </p:nvSpPr>
        <p:spPr>
          <a:xfrm>
            <a:off x="3931850" y="2058150"/>
            <a:ext cx="8187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42"/>
          <p:cNvPicPr preferRelativeResize="0"/>
          <p:nvPr/>
        </p:nvPicPr>
        <p:blipFill rotWithShape="1">
          <a:blip r:embed="rId5">
            <a:alphaModFix/>
          </a:blip>
          <a:srcRect b="13987" l="0" r="76456" t="12434"/>
          <a:stretch/>
        </p:blipFill>
        <p:spPr>
          <a:xfrm>
            <a:off x="854350" y="1505275"/>
            <a:ext cx="1747262" cy="3071301"/>
          </a:xfrm>
          <a:prstGeom prst="rect">
            <a:avLst/>
          </a:prstGeom>
          <a:noFill/>
          <a:ln>
            <a:noFill/>
          </a:ln>
        </p:spPr>
      </p:pic>
      <p:sp>
        <p:nvSpPr>
          <p:cNvPr id="322" name="Google Shape;322;p42"/>
          <p:cNvSpPr txBox="1"/>
          <p:nvPr/>
        </p:nvSpPr>
        <p:spPr>
          <a:xfrm>
            <a:off x="743088" y="1118700"/>
            <a:ext cx="1858500" cy="2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Before</a:t>
            </a:r>
            <a:endParaRPr b="1"/>
          </a:p>
        </p:txBody>
      </p:sp>
      <p:sp>
        <p:nvSpPr>
          <p:cNvPr id="323" name="Google Shape;323;p42"/>
          <p:cNvSpPr txBox="1"/>
          <p:nvPr/>
        </p:nvSpPr>
        <p:spPr>
          <a:xfrm>
            <a:off x="3886525" y="1162288"/>
            <a:ext cx="45216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After</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3"/>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329" name="Google Shape;329;p43"/>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330" name="Google Shape;330;p43"/>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331" name="Google Shape;331;p43"/>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332" name="Google Shape;332;p43"/>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333" name="Google Shape;333;p43"/>
          <p:cNvSpPr txBox="1"/>
          <p:nvPr/>
        </p:nvSpPr>
        <p:spPr>
          <a:xfrm>
            <a:off x="222550" y="-8124"/>
            <a:ext cx="8682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34" name="Google Shape;334;p43"/>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335" name="Google Shape;335;p43"/>
          <p:cNvSpPr txBox="1"/>
          <p:nvPr/>
        </p:nvSpPr>
        <p:spPr>
          <a:xfrm>
            <a:off x="7957583" y="4694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336" name="Google Shape;336;p43"/>
          <p:cNvSpPr txBox="1"/>
          <p:nvPr/>
        </p:nvSpPr>
        <p:spPr>
          <a:xfrm>
            <a:off x="215550" y="669350"/>
            <a:ext cx="6163200" cy="59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i="1" lang="pt-PT" sz="1500"/>
              <a:t>“Para adicionar tarefas é preciso pressionar no botão de editar o Tópico, o que não é explícito”</a:t>
            </a:r>
            <a:endParaRPr b="1" i="1" sz="1500"/>
          </a:p>
        </p:txBody>
      </p:sp>
      <p:pic>
        <p:nvPicPr>
          <p:cNvPr id="337" name="Google Shape;337;p43"/>
          <p:cNvPicPr preferRelativeResize="0"/>
          <p:nvPr/>
        </p:nvPicPr>
        <p:blipFill rotWithShape="1">
          <a:blip r:embed="rId3">
            <a:alphaModFix/>
          </a:blip>
          <a:srcRect b="13423" l="37340" r="41217" t="19592"/>
          <a:stretch/>
        </p:blipFill>
        <p:spPr>
          <a:xfrm>
            <a:off x="795388" y="1676550"/>
            <a:ext cx="1636123" cy="2874749"/>
          </a:xfrm>
          <a:prstGeom prst="rect">
            <a:avLst/>
          </a:prstGeom>
          <a:noFill/>
          <a:ln>
            <a:noFill/>
          </a:ln>
        </p:spPr>
      </p:pic>
      <p:pic>
        <p:nvPicPr>
          <p:cNvPr id="338" name="Google Shape;338;p43"/>
          <p:cNvPicPr preferRelativeResize="0"/>
          <p:nvPr/>
        </p:nvPicPr>
        <p:blipFill rotWithShape="1">
          <a:blip r:embed="rId4">
            <a:alphaModFix/>
          </a:blip>
          <a:srcRect b="6952" l="2447" r="71729" t="19712"/>
          <a:stretch/>
        </p:blipFill>
        <p:spPr>
          <a:xfrm>
            <a:off x="4171125" y="1676550"/>
            <a:ext cx="1799448" cy="2874749"/>
          </a:xfrm>
          <a:prstGeom prst="rect">
            <a:avLst/>
          </a:prstGeom>
          <a:noFill/>
          <a:ln>
            <a:noFill/>
          </a:ln>
        </p:spPr>
      </p:pic>
      <p:sp>
        <p:nvSpPr>
          <p:cNvPr id="339" name="Google Shape;339;p43"/>
          <p:cNvSpPr/>
          <p:nvPr/>
        </p:nvSpPr>
        <p:spPr>
          <a:xfrm>
            <a:off x="4033775" y="3386925"/>
            <a:ext cx="1996800" cy="39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txBox="1"/>
          <p:nvPr/>
        </p:nvSpPr>
        <p:spPr>
          <a:xfrm>
            <a:off x="4480500" y="1322475"/>
            <a:ext cx="39855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After</a:t>
            </a:r>
            <a:endParaRPr b="1"/>
          </a:p>
        </p:txBody>
      </p:sp>
      <p:sp>
        <p:nvSpPr>
          <p:cNvPr id="341" name="Google Shape;341;p43"/>
          <p:cNvSpPr txBox="1"/>
          <p:nvPr/>
        </p:nvSpPr>
        <p:spPr>
          <a:xfrm>
            <a:off x="834050" y="1347625"/>
            <a:ext cx="1636200" cy="2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t>Before</a:t>
            </a:r>
            <a:endParaRPr b="1"/>
          </a:p>
        </p:txBody>
      </p:sp>
      <p:sp>
        <p:nvSpPr>
          <p:cNvPr id="342" name="Google Shape;342;p43"/>
          <p:cNvSpPr/>
          <p:nvPr/>
        </p:nvSpPr>
        <p:spPr>
          <a:xfrm>
            <a:off x="1249475" y="2159250"/>
            <a:ext cx="612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p:nvPr/>
        </p:nvSpPr>
        <p:spPr>
          <a:xfrm>
            <a:off x="1307450" y="3670725"/>
            <a:ext cx="612000" cy="25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3"/>
          <p:cNvPicPr preferRelativeResize="0"/>
          <p:nvPr/>
        </p:nvPicPr>
        <p:blipFill>
          <a:blip r:embed="rId5">
            <a:alphaModFix/>
          </a:blip>
          <a:stretch>
            <a:fillRect/>
          </a:stretch>
        </p:blipFill>
        <p:spPr>
          <a:xfrm>
            <a:off x="6192200" y="1683100"/>
            <a:ext cx="1799450" cy="2826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4"/>
          <p:cNvPicPr preferRelativeResize="0"/>
          <p:nvPr/>
        </p:nvPicPr>
        <p:blipFill rotWithShape="1">
          <a:blip r:embed="rId3">
            <a:alphaModFix/>
          </a:blip>
          <a:srcRect b="0" l="0" r="0" t="0"/>
          <a:stretch/>
        </p:blipFill>
        <p:spPr>
          <a:xfrm>
            <a:off x="6072321" y="1324511"/>
            <a:ext cx="1949069" cy="1170293"/>
          </a:xfrm>
          <a:prstGeom prst="rect">
            <a:avLst/>
          </a:prstGeom>
          <a:noFill/>
          <a:ln>
            <a:noFill/>
          </a:ln>
        </p:spPr>
      </p:pic>
      <p:sp>
        <p:nvSpPr>
          <p:cNvPr id="350" name="Google Shape;350;p44"/>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
        <p:nvSpPr>
          <p:cNvPr id="351" name="Google Shape;351;p44"/>
          <p:cNvSpPr txBox="1"/>
          <p:nvPr/>
        </p:nvSpPr>
        <p:spPr>
          <a:xfrm>
            <a:off x="358378" y="1613838"/>
            <a:ext cx="6390900" cy="1915800"/>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pt-PT" sz="1500">
                <a:solidFill>
                  <a:schemeClr val="dk1"/>
                </a:solidFill>
                <a:latin typeface="Calibri"/>
                <a:ea typeface="Calibri"/>
                <a:cs typeface="Calibri"/>
                <a:sym typeface="Calibri"/>
              </a:rPr>
              <a:t>HTML5,CSS and JavaScript</a:t>
            </a:r>
            <a:endParaRPr sz="1500">
              <a:solidFill>
                <a:schemeClr val="dk1"/>
              </a:solidFill>
              <a:latin typeface="Calibri"/>
              <a:ea typeface="Calibri"/>
              <a:cs typeface="Calibri"/>
              <a:sym typeface="Calibri"/>
            </a:endParaRPr>
          </a:p>
          <a:p>
            <a:pPr indent="-114300" lvl="0" marL="2159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pt-PT" sz="1500">
                <a:solidFill>
                  <a:schemeClr val="dk1"/>
                </a:solidFill>
                <a:latin typeface="Calibri"/>
                <a:ea typeface="Calibri"/>
                <a:cs typeface="Calibri"/>
                <a:sym typeface="Calibri"/>
              </a:rPr>
              <a:t>Frameworks: JQuery and Bootstrap</a:t>
            </a:r>
            <a:endParaRPr sz="15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Calibri"/>
              <a:buChar char="●"/>
            </a:pPr>
            <a:r>
              <a:rPr lang="pt-PT" sz="1500">
                <a:solidFill>
                  <a:schemeClr val="dk1"/>
                </a:solidFill>
                <a:latin typeface="Calibri"/>
                <a:ea typeface="Calibri"/>
                <a:cs typeface="Calibri"/>
                <a:sym typeface="Calibri"/>
              </a:rPr>
              <a:t>GitHub and Visual Studio</a:t>
            </a:r>
            <a:endParaRPr sz="1500">
              <a:solidFill>
                <a:schemeClr val="dk1"/>
              </a:solidFill>
              <a:latin typeface="Calibri"/>
              <a:ea typeface="Calibri"/>
              <a:cs typeface="Calibri"/>
              <a:sym typeface="Calibri"/>
            </a:endParaRPr>
          </a:p>
          <a:p>
            <a:pPr indent="-114300" lvl="1" marL="558800" marR="0" rtl="0" algn="l">
              <a:spcBef>
                <a:spcPts val="0"/>
              </a:spcBef>
              <a:spcAft>
                <a:spcPts val="0"/>
              </a:spcAft>
              <a:buClr>
                <a:schemeClr val="dk1"/>
              </a:buClr>
              <a:buSzPts val="1500"/>
              <a:buFont typeface="Noto Sans Symbols"/>
              <a:buNone/>
            </a:pPr>
            <a:r>
              <a:t/>
            </a:r>
            <a:endParaRPr b="0" i="0" sz="1500" u="none" cap="none" strike="noStrike">
              <a:solidFill>
                <a:schemeClr val="dk1"/>
              </a:solidFill>
              <a:latin typeface="Calibri"/>
              <a:ea typeface="Calibri"/>
              <a:cs typeface="Calibri"/>
              <a:sym typeface="Calibri"/>
            </a:endParaRPr>
          </a:p>
          <a:p>
            <a:pPr indent="-114300" lvl="0" marL="215900" marR="0" rtl="0" algn="l">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114300" lvl="1" marL="558800" marR="0" rtl="0" algn="l">
              <a:spcBef>
                <a:spcPts val="0"/>
              </a:spcBef>
              <a:spcAft>
                <a:spcPts val="0"/>
              </a:spcAft>
              <a:buClr>
                <a:schemeClr val="dk1"/>
              </a:buClr>
              <a:buSzPts val="1500"/>
              <a:buFont typeface="Noto Sans Symbols"/>
              <a:buNone/>
            </a:pPr>
            <a:r>
              <a:t/>
            </a:r>
            <a:endParaRPr b="0" i="0" sz="1500" u="none" cap="none" strike="noStrike">
              <a:solidFill>
                <a:schemeClr val="dk1"/>
              </a:solidFill>
              <a:latin typeface="Calibri"/>
              <a:ea typeface="Calibri"/>
              <a:cs typeface="Calibri"/>
              <a:sym typeface="Calibri"/>
            </a:endParaRPr>
          </a:p>
        </p:txBody>
      </p:sp>
      <p:cxnSp>
        <p:nvCxnSpPr>
          <p:cNvPr id="352" name="Google Shape;352;p44"/>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353" name="Google Shape;353;p44"/>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Platform Used for the Functional Prototype</a:t>
            </a:r>
            <a:endParaRPr sz="1100"/>
          </a:p>
        </p:txBody>
      </p:sp>
      <p:sp>
        <p:nvSpPr>
          <p:cNvPr id="354" name="Google Shape;354;p44"/>
          <p:cNvSpPr txBox="1"/>
          <p:nvPr/>
        </p:nvSpPr>
        <p:spPr>
          <a:xfrm>
            <a:off x="437197" y="640544"/>
            <a:ext cx="8346043" cy="646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355" name="Google Shape;355;p44"/>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pic>
        <p:nvPicPr>
          <p:cNvPr id="356" name="Google Shape;356;p44"/>
          <p:cNvPicPr preferRelativeResize="0"/>
          <p:nvPr/>
        </p:nvPicPr>
        <p:blipFill>
          <a:blip r:embed="rId4">
            <a:alphaModFix/>
          </a:blip>
          <a:stretch>
            <a:fillRect/>
          </a:stretch>
        </p:blipFill>
        <p:spPr>
          <a:xfrm>
            <a:off x="6749275" y="2609675"/>
            <a:ext cx="2159049" cy="1133501"/>
          </a:xfrm>
          <a:prstGeom prst="rect">
            <a:avLst/>
          </a:prstGeom>
          <a:noFill/>
          <a:ln>
            <a:noFill/>
          </a:ln>
        </p:spPr>
      </p:pic>
      <p:pic>
        <p:nvPicPr>
          <p:cNvPr id="357" name="Google Shape;357;p44"/>
          <p:cNvPicPr preferRelativeResize="0"/>
          <p:nvPr/>
        </p:nvPicPr>
        <p:blipFill rotWithShape="1">
          <a:blip r:embed="rId5">
            <a:alphaModFix/>
          </a:blip>
          <a:srcRect b="0" l="0" r="0" t="0"/>
          <a:stretch/>
        </p:blipFill>
        <p:spPr>
          <a:xfrm>
            <a:off x="5710878" y="3154930"/>
            <a:ext cx="1309028" cy="12396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Introduction</a:t>
            </a:r>
            <a:endParaRPr sz="1100"/>
          </a:p>
        </p:txBody>
      </p:sp>
      <p:sp>
        <p:nvSpPr>
          <p:cNvPr id="141" name="Google Shape;141;p27"/>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142" name="Google Shape;142;p27"/>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143" name="Google Shape;143;p27"/>
          <p:cNvSpPr txBox="1"/>
          <p:nvPr/>
        </p:nvSpPr>
        <p:spPr>
          <a:xfrm>
            <a:off x="288809" y="4762411"/>
            <a:ext cx="2480109"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144" name="Google Shape;144;p27"/>
          <p:cNvSpPr txBox="1"/>
          <p:nvPr/>
        </p:nvSpPr>
        <p:spPr>
          <a:xfrm>
            <a:off x="437197" y="640544"/>
            <a:ext cx="8346043" cy="646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145" name="Google Shape;145;p27"/>
          <p:cNvSpPr txBox="1"/>
          <p:nvPr/>
        </p:nvSpPr>
        <p:spPr>
          <a:xfrm>
            <a:off x="437200" y="1145125"/>
            <a:ext cx="8413200" cy="3245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Clr>
                <a:srgbClr val="000000"/>
              </a:buClr>
              <a:buSzPts val="1500"/>
              <a:buChar char="➢"/>
            </a:pPr>
            <a:r>
              <a:rPr lang="pt-PT" sz="1500"/>
              <a:t>In Today’s Society, having the ability to do multitasking is fundamental. </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Clr>
                <a:srgbClr val="000000"/>
              </a:buClr>
              <a:buSzPts val="1500"/>
              <a:buChar char="➢"/>
            </a:pPr>
            <a:r>
              <a:rPr lang="pt-PT" sz="1500"/>
              <a:t>However,not everyone can manage its personal tasks, the right way.   </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Clr>
                <a:srgbClr val="000000"/>
              </a:buClr>
              <a:buSzPts val="1500"/>
              <a:buChar char="➢"/>
            </a:pPr>
            <a:r>
              <a:rPr lang="pt-PT" sz="1500"/>
              <a:t>People have need to Scheduling activities and events.</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Clr>
                <a:srgbClr val="000000"/>
              </a:buClr>
              <a:buSzPts val="1500"/>
              <a:buChar char="➢"/>
            </a:pPr>
            <a:r>
              <a:rPr lang="pt-PT" sz="1500"/>
              <a:t>Also there’s a need of noting down important tasks on the spot.</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Clr>
                <a:srgbClr val="000000"/>
              </a:buClr>
              <a:buSzPts val="1500"/>
              <a:buChar char="➢"/>
            </a:pPr>
            <a:r>
              <a:rPr lang="pt-PT" sz="1500"/>
              <a:t>Simple Way to do All of This?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5"/>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363" name="Google Shape;363;p45"/>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364" name="Google Shape;364;p45"/>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User Evaluation of the Functional Prototype</a:t>
            </a:r>
            <a:endParaRPr b="1" sz="3200">
              <a:solidFill>
                <a:schemeClr val="dk1"/>
              </a:solidFill>
              <a:latin typeface="Calibri"/>
              <a:ea typeface="Calibri"/>
              <a:cs typeface="Calibri"/>
              <a:sym typeface="Calibri"/>
            </a:endParaRPr>
          </a:p>
        </p:txBody>
      </p:sp>
      <p:sp>
        <p:nvSpPr>
          <p:cNvPr id="365" name="Google Shape;365;p45"/>
          <p:cNvSpPr txBox="1"/>
          <p:nvPr/>
        </p:nvSpPr>
        <p:spPr>
          <a:xfrm>
            <a:off x="437197" y="640544"/>
            <a:ext cx="8346000" cy="64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366" name="Google Shape;366;p45"/>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367" name="Google Shape;367;p45"/>
          <p:cNvSpPr txBox="1"/>
          <p:nvPr/>
        </p:nvSpPr>
        <p:spPr>
          <a:xfrm>
            <a:off x="534225" y="1702975"/>
            <a:ext cx="6112800" cy="27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500">
                <a:latin typeface="Calibri"/>
                <a:ea typeface="Calibri"/>
                <a:cs typeface="Calibri"/>
                <a:sym typeface="Calibri"/>
              </a:rPr>
              <a:t>For this evaluation we used the same strategy and use cases used on the LFP since we noticed they were pretty i</a:t>
            </a:r>
            <a:r>
              <a:rPr lang="pt-PT" sz="1500">
                <a:latin typeface="Calibri"/>
                <a:ea typeface="Calibri"/>
                <a:cs typeface="Calibri"/>
                <a:sym typeface="Calibri"/>
              </a:rPr>
              <a:t>mportant</a:t>
            </a:r>
            <a:r>
              <a:rPr lang="pt-PT" sz="1500">
                <a:latin typeface="Calibri"/>
                <a:ea typeface="Calibri"/>
                <a:cs typeface="Calibri"/>
                <a:sym typeface="Calibri"/>
              </a:rPr>
              <a:t>.</a:t>
            </a:r>
            <a:endParaRPr sz="1500">
              <a:latin typeface="Calibri"/>
              <a:ea typeface="Calibri"/>
              <a:cs typeface="Calibri"/>
              <a:sym typeface="Calibri"/>
            </a:endParaRPr>
          </a:p>
          <a:p>
            <a:pPr indent="0" lvl="0" marL="0" rtl="0" algn="l">
              <a:spcBef>
                <a:spcPts val="0"/>
              </a:spcBef>
              <a:spcAft>
                <a:spcPts val="0"/>
              </a:spcAft>
              <a:buNone/>
            </a:pPr>
            <a:r>
              <a:rPr lang="pt-PT" sz="1500">
                <a:solidFill>
                  <a:schemeClr val="dk1"/>
                </a:solidFill>
                <a:latin typeface="Calibri"/>
                <a:ea typeface="Calibri"/>
                <a:cs typeface="Calibri"/>
                <a:sym typeface="Calibri"/>
              </a:rPr>
              <a:t>We also created a post questionnaire on </a:t>
            </a:r>
            <a:r>
              <a:rPr lang="pt-PT">
                <a:solidFill>
                  <a:schemeClr val="dk1"/>
                </a:solidFill>
              </a:rPr>
              <a:t>Google Forms </a:t>
            </a:r>
            <a:r>
              <a:rPr lang="pt-PT" sz="1500">
                <a:solidFill>
                  <a:schemeClr val="dk1"/>
                </a:solidFill>
                <a:latin typeface="Calibri"/>
                <a:ea typeface="Calibri"/>
                <a:cs typeface="Calibri"/>
                <a:sym typeface="Calibri"/>
              </a:rPr>
              <a:t>for the participants to increase the received feedback.</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pt-PT" sz="1500">
                <a:latin typeface="Calibri"/>
                <a:ea typeface="Calibri"/>
                <a:cs typeface="Calibri"/>
                <a:sym typeface="Calibri"/>
              </a:rPr>
              <a:t>Use Cases:</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A </a:t>
            </a:r>
            <a:r>
              <a:rPr lang="pt-PT" sz="1500">
                <a:latin typeface="Calibri"/>
                <a:ea typeface="Calibri"/>
                <a:cs typeface="Calibri"/>
                <a:sym typeface="Calibri"/>
              </a:rPr>
              <a:t>- Create a page with the name “Uni Page”.</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B </a:t>
            </a:r>
            <a:r>
              <a:rPr lang="pt-PT" sz="1500">
                <a:latin typeface="Calibri"/>
                <a:ea typeface="Calibri"/>
                <a:cs typeface="Calibri"/>
                <a:sym typeface="Calibri"/>
              </a:rPr>
              <a:t>- Invite the user “user2” to that page.</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C </a:t>
            </a:r>
            <a:r>
              <a:rPr lang="pt-PT" sz="1500">
                <a:latin typeface="Calibri"/>
                <a:ea typeface="Calibri"/>
                <a:cs typeface="Calibri"/>
                <a:sym typeface="Calibri"/>
              </a:rPr>
              <a:t>- Create a topic called “IHC” and then add the task “ Make the prototype”.</a:t>
            </a:r>
            <a:endParaRPr sz="1500">
              <a:latin typeface="Calibri"/>
              <a:ea typeface="Calibri"/>
              <a:cs typeface="Calibri"/>
              <a:sym typeface="Calibri"/>
            </a:endParaRPr>
          </a:p>
          <a:p>
            <a:pPr indent="0" lvl="0" marL="0" rtl="0" algn="l">
              <a:spcBef>
                <a:spcPts val="0"/>
              </a:spcBef>
              <a:spcAft>
                <a:spcPts val="0"/>
              </a:spcAft>
              <a:buNone/>
            </a:pPr>
            <a:r>
              <a:rPr b="1" lang="pt-PT" sz="1500">
                <a:latin typeface="Calibri"/>
                <a:ea typeface="Calibri"/>
                <a:cs typeface="Calibri"/>
                <a:sym typeface="Calibri"/>
              </a:rPr>
              <a:t>D </a:t>
            </a:r>
            <a:r>
              <a:rPr lang="pt-PT" sz="1500">
                <a:latin typeface="Calibri"/>
                <a:ea typeface="Calibri"/>
                <a:cs typeface="Calibri"/>
                <a:sym typeface="Calibri"/>
              </a:rPr>
              <a:t>- Add a Reminder  with the Note “Buy Groceries” in the Agenda</a:t>
            </a:r>
            <a:endParaRPr sz="2000"/>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t/>
            </a:r>
            <a:endParaRPr sz="2000"/>
          </a:p>
          <a:p>
            <a:pPr indent="0" lvl="0" marL="0" rtl="0" algn="l">
              <a:spcBef>
                <a:spcPts val="0"/>
              </a:spcBef>
              <a:spcAft>
                <a:spcPts val="0"/>
              </a:spcAft>
              <a:buNone/>
            </a:pPr>
            <a:r>
              <a:rPr lang="pt-PT"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100"/>
          </a:p>
          <a:p>
            <a:pPr indent="0" lvl="0" marL="0" rtl="0" algn="l">
              <a:spcBef>
                <a:spcPts val="0"/>
              </a:spcBef>
              <a:spcAft>
                <a:spcPts val="0"/>
              </a:spcAft>
              <a:buNone/>
            </a:pPr>
            <a:r>
              <a:t/>
            </a:r>
            <a:endParaRPr sz="1800"/>
          </a:p>
          <a:p>
            <a:pPr indent="0" lvl="0" marL="0" rtl="0" algn="l">
              <a:spcBef>
                <a:spcPts val="0"/>
              </a:spcBef>
              <a:spcAft>
                <a:spcPts val="0"/>
              </a:spcAft>
              <a:buClr>
                <a:srgbClr val="000000"/>
              </a:buClr>
              <a:buSzPts val="1100"/>
              <a:buFont typeface="Arial"/>
              <a:buNone/>
            </a:pPr>
            <a:r>
              <a:t/>
            </a:r>
            <a:endParaRPr/>
          </a:p>
        </p:txBody>
      </p:sp>
      <p:sp>
        <p:nvSpPr>
          <p:cNvPr id="368" name="Google Shape;368;p45"/>
          <p:cNvSpPr txBox="1"/>
          <p:nvPr/>
        </p:nvSpPr>
        <p:spPr>
          <a:xfrm>
            <a:off x="358375" y="1051068"/>
            <a:ext cx="8682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rgbClr val="000000"/>
                </a:solidFill>
                <a:latin typeface="Calibri"/>
                <a:ea typeface="Calibri"/>
                <a:cs typeface="Calibri"/>
                <a:sym typeface="Calibri"/>
              </a:rPr>
              <a:t>Usability Tests</a:t>
            </a:r>
            <a:endParaRPr b="1" sz="2400">
              <a:latin typeface="Calibri"/>
              <a:ea typeface="Calibri"/>
              <a:cs typeface="Calibri"/>
              <a:sym typeface="Calibri"/>
            </a:endParaRPr>
          </a:p>
          <a:p>
            <a:pPr indent="457200" lvl="0" marL="0" rtl="0" algn="l">
              <a:spcBef>
                <a:spcPts val="0"/>
              </a:spcBef>
              <a:spcAft>
                <a:spcPts val="0"/>
              </a:spcAft>
              <a:buClr>
                <a:srgbClr val="000000"/>
              </a:buClr>
              <a:buSzPts val="1100"/>
              <a:buFont typeface="Arial"/>
              <a:buNone/>
            </a:pPr>
            <a:r>
              <a:t/>
            </a:r>
            <a:endParaRPr sz="1300"/>
          </a:p>
        </p:txBody>
      </p:sp>
      <p:pic>
        <p:nvPicPr>
          <p:cNvPr id="369" name="Google Shape;369;p45"/>
          <p:cNvPicPr preferRelativeResize="0"/>
          <p:nvPr/>
        </p:nvPicPr>
        <p:blipFill rotWithShape="1">
          <a:blip r:embed="rId3">
            <a:alphaModFix/>
          </a:blip>
          <a:srcRect b="0" l="18149" r="11586" t="0"/>
          <a:stretch/>
        </p:blipFill>
        <p:spPr>
          <a:xfrm>
            <a:off x="6647028" y="1051069"/>
            <a:ext cx="2123518" cy="20111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6"/>
          <p:cNvSpPr txBox="1"/>
          <p:nvPr/>
        </p:nvSpPr>
        <p:spPr>
          <a:xfrm>
            <a:off x="288800" y="341625"/>
            <a:ext cx="8682900" cy="9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chemeClr val="dk1"/>
                </a:solidFill>
              </a:rPr>
              <a:t>Usability Tests - Results</a:t>
            </a:r>
            <a:endParaRPr b="1" sz="2400"/>
          </a:p>
          <a:p>
            <a:pPr indent="457200" lvl="0" marL="0" rtl="0" algn="l">
              <a:spcBef>
                <a:spcPts val="0"/>
              </a:spcBef>
              <a:spcAft>
                <a:spcPts val="0"/>
              </a:spcAft>
              <a:buClr>
                <a:schemeClr val="dk1"/>
              </a:buClr>
              <a:buSzPts val="1100"/>
              <a:buFont typeface="Arial"/>
              <a:buNone/>
            </a:pPr>
            <a:r>
              <a:t/>
            </a:r>
            <a:endParaRPr sz="1300"/>
          </a:p>
        </p:txBody>
      </p:sp>
      <p:pic>
        <p:nvPicPr>
          <p:cNvPr id="375" name="Google Shape;375;p46" title="Points scored"/>
          <p:cNvPicPr preferRelativeResize="0"/>
          <p:nvPr/>
        </p:nvPicPr>
        <p:blipFill rotWithShape="1">
          <a:blip r:embed="rId3">
            <a:alphaModFix/>
          </a:blip>
          <a:srcRect b="0" l="0" r="0" t="0"/>
          <a:stretch/>
        </p:blipFill>
        <p:spPr>
          <a:xfrm>
            <a:off x="1737025" y="1047125"/>
            <a:ext cx="5364849" cy="3443924"/>
          </a:xfrm>
          <a:prstGeom prst="rect">
            <a:avLst/>
          </a:prstGeom>
          <a:noFill/>
          <a:ln>
            <a:noFill/>
          </a:ln>
        </p:spPr>
      </p:pic>
      <p:sp>
        <p:nvSpPr>
          <p:cNvPr id="376" name="Google Shape;376;p46"/>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377" name="Google Shape;377;p46"/>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378" name="Google Shape;378;p46"/>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7"/>
          <p:cNvSpPr txBox="1"/>
          <p:nvPr/>
        </p:nvSpPr>
        <p:spPr>
          <a:xfrm>
            <a:off x="230550" y="553375"/>
            <a:ext cx="8682900" cy="9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chemeClr val="dk1"/>
                </a:solidFill>
              </a:rPr>
              <a:t>Usability Tests - Results</a:t>
            </a:r>
            <a:endParaRPr b="1" sz="2400"/>
          </a:p>
          <a:p>
            <a:pPr indent="457200" lvl="0" marL="0" rtl="0" algn="l">
              <a:spcBef>
                <a:spcPts val="0"/>
              </a:spcBef>
              <a:spcAft>
                <a:spcPts val="0"/>
              </a:spcAft>
              <a:buClr>
                <a:schemeClr val="dk1"/>
              </a:buClr>
              <a:buSzPts val="1100"/>
              <a:buFont typeface="Arial"/>
              <a:buNone/>
            </a:pPr>
            <a:r>
              <a:t/>
            </a:r>
            <a:endParaRPr sz="1300"/>
          </a:p>
        </p:txBody>
      </p:sp>
      <p:pic>
        <p:nvPicPr>
          <p:cNvPr id="384" name="Google Shape;384;p47"/>
          <p:cNvPicPr preferRelativeResize="0"/>
          <p:nvPr/>
        </p:nvPicPr>
        <p:blipFill>
          <a:blip r:embed="rId3">
            <a:alphaModFix/>
          </a:blip>
          <a:stretch>
            <a:fillRect/>
          </a:stretch>
        </p:blipFill>
        <p:spPr>
          <a:xfrm>
            <a:off x="1693275" y="1337600"/>
            <a:ext cx="5757430" cy="3058000"/>
          </a:xfrm>
          <a:prstGeom prst="rect">
            <a:avLst/>
          </a:prstGeom>
          <a:noFill/>
          <a:ln>
            <a:noFill/>
          </a:ln>
        </p:spPr>
      </p:pic>
      <p:pic>
        <p:nvPicPr>
          <p:cNvPr id="385" name="Google Shape;385;p47"/>
          <p:cNvPicPr preferRelativeResize="0"/>
          <p:nvPr/>
        </p:nvPicPr>
        <p:blipFill>
          <a:blip r:embed="rId4">
            <a:alphaModFix/>
          </a:blip>
          <a:stretch>
            <a:fillRect/>
          </a:stretch>
        </p:blipFill>
        <p:spPr>
          <a:xfrm>
            <a:off x="1386925" y="1148877"/>
            <a:ext cx="6580876" cy="3342175"/>
          </a:xfrm>
          <a:prstGeom prst="rect">
            <a:avLst/>
          </a:prstGeom>
          <a:noFill/>
          <a:ln>
            <a:noFill/>
          </a:ln>
        </p:spPr>
      </p:pic>
      <p:sp>
        <p:nvSpPr>
          <p:cNvPr id="386" name="Google Shape;386;p47"/>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387" name="Google Shape;387;p47"/>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388" name="Google Shape;388;p47"/>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8"/>
          <p:cNvSpPr txBox="1"/>
          <p:nvPr/>
        </p:nvSpPr>
        <p:spPr>
          <a:xfrm>
            <a:off x="87700" y="69850"/>
            <a:ext cx="8682900" cy="9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chemeClr val="dk1"/>
                </a:solidFill>
              </a:rPr>
              <a:t>Post-Tasks Questionnaire</a:t>
            </a:r>
            <a:endParaRPr b="1" sz="2400"/>
          </a:p>
          <a:p>
            <a:pPr indent="457200" lvl="0" marL="0" rtl="0" algn="l">
              <a:spcBef>
                <a:spcPts val="0"/>
              </a:spcBef>
              <a:spcAft>
                <a:spcPts val="0"/>
              </a:spcAft>
              <a:buClr>
                <a:schemeClr val="dk1"/>
              </a:buClr>
              <a:buSzPts val="1100"/>
              <a:buFont typeface="Arial"/>
              <a:buNone/>
            </a:pPr>
            <a:r>
              <a:t/>
            </a:r>
            <a:endParaRPr sz="1300"/>
          </a:p>
        </p:txBody>
      </p:sp>
      <p:sp>
        <p:nvSpPr>
          <p:cNvPr id="394" name="Google Shape;394;p48"/>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395" name="Google Shape;395;p48"/>
          <p:cNvCxnSpPr/>
          <p:nvPr/>
        </p:nvCxnSpPr>
        <p:spPr>
          <a:xfrm>
            <a:off x="365389" y="4716985"/>
            <a:ext cx="8413200" cy="0"/>
          </a:xfrm>
          <a:prstGeom prst="straightConnector1">
            <a:avLst/>
          </a:prstGeom>
          <a:noFill/>
          <a:ln cap="flat" cmpd="sng" w="19050">
            <a:solidFill>
              <a:srgbClr val="50B400"/>
            </a:solidFill>
            <a:prstDash val="solid"/>
            <a:round/>
            <a:headEnd len="sm" w="sm" type="none"/>
            <a:tailEnd len="sm" w="sm" type="none"/>
          </a:ln>
        </p:spPr>
      </p:cxnSp>
      <p:sp>
        <p:nvSpPr>
          <p:cNvPr id="396" name="Google Shape;396;p48"/>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graphicFrame>
        <p:nvGraphicFramePr>
          <p:cNvPr id="397" name="Google Shape;397;p48"/>
          <p:cNvGraphicFramePr/>
          <p:nvPr/>
        </p:nvGraphicFramePr>
        <p:xfrm>
          <a:off x="1286550" y="733120"/>
          <a:ext cx="3000000" cy="3000000"/>
        </p:xfrm>
        <a:graphic>
          <a:graphicData uri="http://schemas.openxmlformats.org/drawingml/2006/table">
            <a:tbl>
              <a:tblPr>
                <a:noFill/>
                <a:tableStyleId>{509B00DC-B2EC-4AD5-98E7-28EF5E21847C}</a:tableStyleId>
              </a:tblPr>
              <a:tblGrid>
                <a:gridCol w="4102400"/>
                <a:gridCol w="1859350"/>
              </a:tblGrid>
              <a:tr h="366600">
                <a:tc>
                  <a:txBody>
                    <a:bodyPr/>
                    <a:lstStyle/>
                    <a:p>
                      <a:pPr indent="0" lvl="0" marL="0" rtl="0" algn="l">
                        <a:spcBef>
                          <a:spcPts val="0"/>
                        </a:spcBef>
                        <a:spcAft>
                          <a:spcPts val="0"/>
                        </a:spcAft>
                        <a:buNone/>
                      </a:pPr>
                      <a:r>
                        <a:rPr b="1" lang="pt-PT">
                          <a:latin typeface="Calibri"/>
                          <a:ea typeface="Calibri"/>
                          <a:cs typeface="Calibri"/>
                          <a:sym typeface="Calibri"/>
                        </a:rPr>
                        <a:t>System Utilization</a:t>
                      </a:r>
                      <a:endParaRPr b="1">
                        <a:highlight>
                          <a:srgbClr val="FF9900"/>
                        </a:highlight>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a:latin typeface="Calibri"/>
                          <a:ea typeface="Calibri"/>
                          <a:cs typeface="Calibri"/>
                          <a:sym typeface="Calibri"/>
                        </a:rPr>
                        <a:t>Main Opinion</a:t>
                      </a:r>
                      <a:endParaRPr b="1">
                        <a:latin typeface="Calibri"/>
                        <a:ea typeface="Calibri"/>
                        <a:cs typeface="Calibri"/>
                        <a:sym typeface="Calibri"/>
                      </a:endParaRPr>
                    </a:p>
                  </a:txBody>
                  <a:tcPr marT="91425" marB="91425" marR="91425" marL="91425"/>
                </a:tc>
              </a:tr>
              <a:tr h="372100">
                <a:tc>
                  <a:txBody>
                    <a:bodyPr/>
                    <a:lstStyle/>
                    <a:p>
                      <a:pPr indent="0" lvl="0" marL="0" rtl="0" algn="l">
                        <a:spcBef>
                          <a:spcPts val="0"/>
                        </a:spcBef>
                        <a:spcAft>
                          <a:spcPts val="0"/>
                        </a:spcAft>
                        <a:buNone/>
                      </a:pPr>
                      <a:r>
                        <a:rPr lang="pt-PT">
                          <a:latin typeface="Calibri"/>
                          <a:ea typeface="Calibri"/>
                          <a:cs typeface="Calibri"/>
                          <a:sym typeface="Calibri"/>
                        </a:rPr>
                        <a:t>I would use this app on a daily basis</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Agree</a:t>
                      </a:r>
                      <a:endParaRPr>
                        <a:latin typeface="Calibri"/>
                        <a:ea typeface="Calibri"/>
                        <a:cs typeface="Calibri"/>
                        <a:sym typeface="Calibri"/>
                      </a:endParaRPr>
                    </a:p>
                  </a:txBody>
                  <a:tcPr marT="91425" marB="91425" marR="91425" marL="91425"/>
                </a:tc>
              </a:tr>
              <a:tr h="372100">
                <a:tc>
                  <a:txBody>
                    <a:bodyPr/>
                    <a:lstStyle/>
                    <a:p>
                      <a:pPr indent="0" lvl="0" marL="0" rtl="0" algn="l">
                        <a:spcBef>
                          <a:spcPts val="0"/>
                        </a:spcBef>
                        <a:spcAft>
                          <a:spcPts val="0"/>
                        </a:spcAft>
                        <a:buNone/>
                      </a:pPr>
                      <a:r>
                        <a:rPr lang="pt-PT">
                          <a:latin typeface="Calibri"/>
                          <a:ea typeface="Calibri"/>
                          <a:cs typeface="Calibri"/>
                          <a:sym typeface="Calibri"/>
                        </a:rPr>
                        <a:t>The system is easy to use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Totally Agree</a:t>
                      </a:r>
                      <a:endParaRPr>
                        <a:latin typeface="Calibri"/>
                        <a:ea typeface="Calibri"/>
                        <a:cs typeface="Calibri"/>
                        <a:sym typeface="Calibri"/>
                      </a:endParaRPr>
                    </a:p>
                  </a:txBody>
                  <a:tcPr marT="91425" marB="91425" marR="91425" marL="91425"/>
                </a:tc>
              </a:tr>
              <a:tr h="372100">
                <a:tc>
                  <a:txBody>
                    <a:bodyPr/>
                    <a:lstStyle/>
                    <a:p>
                      <a:pPr indent="0" lvl="0" marL="0" rtl="0" algn="l">
                        <a:spcBef>
                          <a:spcPts val="0"/>
                        </a:spcBef>
                        <a:spcAft>
                          <a:spcPts val="0"/>
                        </a:spcAft>
                        <a:buNone/>
                      </a:pPr>
                      <a:r>
                        <a:rPr lang="pt-PT">
                          <a:latin typeface="Calibri"/>
                          <a:ea typeface="Calibri"/>
                          <a:cs typeface="Calibri"/>
                          <a:sym typeface="Calibri"/>
                        </a:rPr>
                        <a:t>The app is complex</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Totally Disagree</a:t>
                      </a:r>
                      <a:endParaRPr>
                        <a:latin typeface="Calibri"/>
                        <a:ea typeface="Calibri"/>
                        <a:cs typeface="Calibri"/>
                        <a:sym typeface="Calibri"/>
                      </a:endParaRPr>
                    </a:p>
                  </a:txBody>
                  <a:tcPr marT="91425" marB="91425" marR="91425" marL="91425"/>
                </a:tc>
              </a:tr>
              <a:tr h="460150">
                <a:tc>
                  <a:txBody>
                    <a:bodyPr/>
                    <a:lstStyle/>
                    <a:p>
                      <a:pPr indent="0" lvl="0" marL="0" rtl="0" algn="l">
                        <a:spcBef>
                          <a:spcPts val="0"/>
                        </a:spcBef>
                        <a:spcAft>
                          <a:spcPts val="0"/>
                        </a:spcAft>
                        <a:buNone/>
                      </a:pPr>
                      <a:r>
                        <a:rPr lang="pt-PT">
                          <a:latin typeface="Calibri"/>
                          <a:ea typeface="Calibri"/>
                          <a:cs typeface="Calibri"/>
                          <a:sym typeface="Calibri"/>
                        </a:rPr>
                        <a:t>I would need technical support to use this app</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Totally Disagree</a:t>
                      </a:r>
                      <a:endParaRPr>
                        <a:latin typeface="Calibri"/>
                        <a:ea typeface="Calibri"/>
                        <a:cs typeface="Calibri"/>
                        <a:sym typeface="Calibri"/>
                      </a:endParaRPr>
                    </a:p>
                  </a:txBody>
                  <a:tcPr marT="91425" marB="91425" marR="91425" marL="91425"/>
                </a:tc>
              </a:tr>
              <a:tr h="375700">
                <a:tc>
                  <a:txBody>
                    <a:bodyPr/>
                    <a:lstStyle/>
                    <a:p>
                      <a:pPr indent="0" lvl="0" marL="0" rtl="0" algn="l">
                        <a:spcBef>
                          <a:spcPts val="0"/>
                        </a:spcBef>
                        <a:spcAft>
                          <a:spcPts val="0"/>
                        </a:spcAft>
                        <a:buNone/>
                      </a:pPr>
                      <a:r>
                        <a:rPr lang="pt-PT">
                          <a:latin typeface="Calibri"/>
                          <a:ea typeface="Calibri"/>
                          <a:cs typeface="Calibri"/>
                          <a:sym typeface="Calibri"/>
                        </a:rPr>
                        <a:t>The app is inconsistent</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Totally Disagree</a:t>
                      </a:r>
                      <a:endParaRPr>
                        <a:latin typeface="Calibri"/>
                        <a:ea typeface="Calibri"/>
                        <a:cs typeface="Calibri"/>
                        <a:sym typeface="Calibri"/>
                      </a:endParaRPr>
                    </a:p>
                  </a:txBody>
                  <a:tcPr marT="91425" marB="91425" marR="91425" marL="91425"/>
                </a:tc>
              </a:tr>
              <a:tr h="375700">
                <a:tc>
                  <a:txBody>
                    <a:bodyPr/>
                    <a:lstStyle/>
                    <a:p>
                      <a:pPr indent="0" lvl="0" marL="0" rtl="0" algn="l">
                        <a:spcBef>
                          <a:spcPts val="0"/>
                        </a:spcBef>
                        <a:spcAft>
                          <a:spcPts val="0"/>
                        </a:spcAft>
                        <a:buNone/>
                      </a:pPr>
                      <a:r>
                        <a:rPr lang="pt-PT">
                          <a:latin typeface="Calibri"/>
                          <a:ea typeface="Calibri"/>
                          <a:cs typeface="Calibri"/>
                          <a:sym typeface="Calibri"/>
                        </a:rPr>
                        <a:t>The app has a big learning curve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Totally Disagree</a:t>
                      </a:r>
                      <a:endParaRPr>
                        <a:latin typeface="Calibri"/>
                        <a:ea typeface="Calibri"/>
                        <a:cs typeface="Calibri"/>
                        <a:sym typeface="Calibri"/>
                      </a:endParaRPr>
                    </a:p>
                  </a:txBody>
                  <a:tcPr marT="91425" marB="91425" marR="91425" marL="91425"/>
                </a:tc>
              </a:tr>
              <a:tr h="375700">
                <a:tc>
                  <a:txBody>
                    <a:bodyPr/>
                    <a:lstStyle/>
                    <a:p>
                      <a:pPr indent="0" lvl="0" marL="0" rtl="0" algn="l">
                        <a:spcBef>
                          <a:spcPts val="0"/>
                        </a:spcBef>
                        <a:spcAft>
                          <a:spcPts val="0"/>
                        </a:spcAft>
                        <a:buNone/>
                      </a:pPr>
                      <a:r>
                        <a:rPr lang="pt-PT">
                          <a:latin typeface="Calibri"/>
                          <a:ea typeface="Calibri"/>
                          <a:cs typeface="Calibri"/>
                          <a:sym typeface="Calibri"/>
                        </a:rPr>
                        <a:t>I felt confidant using this app</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Agree</a:t>
                      </a:r>
                      <a:endParaRPr>
                        <a:latin typeface="Calibri"/>
                        <a:ea typeface="Calibri"/>
                        <a:cs typeface="Calibri"/>
                        <a:sym typeface="Calibri"/>
                      </a:endParaRPr>
                    </a:p>
                  </a:txBody>
                  <a:tcPr marT="91425" marB="91425" marR="91425" marL="91425"/>
                </a:tc>
              </a:tr>
              <a:tr h="375700">
                <a:tc>
                  <a:txBody>
                    <a:bodyPr/>
                    <a:lstStyle/>
                    <a:p>
                      <a:pPr indent="0" lvl="0" marL="0" rtl="0" algn="l">
                        <a:spcBef>
                          <a:spcPts val="0"/>
                        </a:spcBef>
                        <a:spcAft>
                          <a:spcPts val="0"/>
                        </a:spcAft>
                        <a:buNone/>
                      </a:pPr>
                      <a:r>
                        <a:rPr lang="pt-PT">
                          <a:latin typeface="Calibri"/>
                          <a:ea typeface="Calibri"/>
                          <a:cs typeface="Calibri"/>
                          <a:sym typeface="Calibri"/>
                        </a:rPr>
                        <a:t>I found the design minimalist</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pt-PT">
                          <a:latin typeface="Calibri"/>
                          <a:ea typeface="Calibri"/>
                          <a:cs typeface="Calibri"/>
                          <a:sym typeface="Calibri"/>
                        </a:rPr>
                        <a:t>Agree</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9"/>
          <p:cNvSpPr txBox="1"/>
          <p:nvPr/>
        </p:nvSpPr>
        <p:spPr>
          <a:xfrm>
            <a:off x="95700" y="0"/>
            <a:ext cx="86829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2400">
                <a:solidFill>
                  <a:schemeClr val="dk1"/>
                </a:solidFill>
              </a:rPr>
              <a:t>Heuristic Evaluation</a:t>
            </a:r>
            <a:endParaRPr b="1" sz="2400"/>
          </a:p>
          <a:p>
            <a:pPr indent="457200" lvl="0" marL="0" rtl="0" algn="l">
              <a:spcBef>
                <a:spcPts val="0"/>
              </a:spcBef>
              <a:spcAft>
                <a:spcPts val="0"/>
              </a:spcAft>
              <a:buClr>
                <a:schemeClr val="dk1"/>
              </a:buClr>
              <a:buSzPts val="1100"/>
              <a:buFont typeface="Arial"/>
              <a:buNone/>
            </a:pPr>
            <a:r>
              <a:t/>
            </a:r>
            <a:endParaRPr sz="1300"/>
          </a:p>
        </p:txBody>
      </p:sp>
      <p:sp>
        <p:nvSpPr>
          <p:cNvPr id="403" name="Google Shape;403;p49"/>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04" name="Google Shape;404;p49"/>
          <p:cNvCxnSpPr/>
          <p:nvPr/>
        </p:nvCxnSpPr>
        <p:spPr>
          <a:xfrm>
            <a:off x="365389" y="4716985"/>
            <a:ext cx="8413200" cy="0"/>
          </a:xfrm>
          <a:prstGeom prst="straightConnector1">
            <a:avLst/>
          </a:prstGeom>
          <a:noFill/>
          <a:ln cap="flat" cmpd="sng" w="19050">
            <a:solidFill>
              <a:srgbClr val="50B400"/>
            </a:solidFill>
            <a:prstDash val="solid"/>
            <a:round/>
            <a:headEnd len="sm" w="sm" type="none"/>
            <a:tailEnd len="sm" w="sm" type="none"/>
          </a:ln>
        </p:spPr>
      </p:cxnSp>
      <p:sp>
        <p:nvSpPr>
          <p:cNvPr id="405" name="Google Shape;405;p49"/>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graphicFrame>
        <p:nvGraphicFramePr>
          <p:cNvPr id="406" name="Google Shape;406;p49"/>
          <p:cNvGraphicFramePr/>
          <p:nvPr/>
        </p:nvGraphicFramePr>
        <p:xfrm>
          <a:off x="365388" y="632863"/>
          <a:ext cx="3000000" cy="3000000"/>
        </p:xfrm>
        <a:graphic>
          <a:graphicData uri="http://schemas.openxmlformats.org/drawingml/2006/table">
            <a:tbl>
              <a:tblPr>
                <a:noFill/>
                <a:tableStyleId>{509B00DC-B2EC-4AD5-98E7-28EF5E21847C}</a:tableStyleId>
              </a:tblPr>
              <a:tblGrid>
                <a:gridCol w="3368600"/>
                <a:gridCol w="806975"/>
                <a:gridCol w="958550"/>
                <a:gridCol w="760275"/>
                <a:gridCol w="793350"/>
                <a:gridCol w="852825"/>
                <a:gridCol w="872650"/>
              </a:tblGrid>
              <a:tr h="485950">
                <a:tc>
                  <a:txBody>
                    <a:bodyPr/>
                    <a:lstStyle/>
                    <a:p>
                      <a:pPr indent="0" lvl="0" marL="0" rtl="0" algn="l">
                        <a:spcBef>
                          <a:spcPts val="0"/>
                        </a:spcBef>
                        <a:spcAft>
                          <a:spcPts val="0"/>
                        </a:spcAft>
                        <a:buNone/>
                      </a:pPr>
                      <a:r>
                        <a:rPr b="1" lang="pt-PT" sz="1300">
                          <a:latin typeface="Calibri"/>
                          <a:ea typeface="Calibri"/>
                          <a:cs typeface="Calibri"/>
                          <a:sym typeface="Calibri"/>
                        </a:rPr>
                        <a:t>Issue</a:t>
                      </a:r>
                      <a:endParaRPr b="1" sz="13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sz="1300">
                          <a:latin typeface="Calibri"/>
                          <a:ea typeface="Calibri"/>
                          <a:cs typeface="Calibri"/>
                          <a:sym typeface="Calibri"/>
                        </a:rPr>
                        <a:t>User 1</a:t>
                      </a:r>
                      <a:endParaRPr b="1" sz="13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sz="1300">
                          <a:latin typeface="Calibri"/>
                          <a:ea typeface="Calibri"/>
                          <a:cs typeface="Calibri"/>
                          <a:sym typeface="Calibri"/>
                        </a:rPr>
                        <a:t>Severity</a:t>
                      </a:r>
                      <a:endParaRPr b="1" sz="13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sz="1300">
                          <a:latin typeface="Calibri"/>
                          <a:ea typeface="Calibri"/>
                          <a:cs typeface="Calibri"/>
                          <a:sym typeface="Calibri"/>
                        </a:rPr>
                        <a:t>User 2 </a:t>
                      </a:r>
                      <a:endParaRPr b="1" sz="13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sz="1300">
                          <a:latin typeface="Calibri"/>
                          <a:ea typeface="Calibri"/>
                          <a:cs typeface="Calibri"/>
                          <a:sym typeface="Calibri"/>
                        </a:rPr>
                        <a:t>Severity</a:t>
                      </a:r>
                      <a:endParaRPr b="1" sz="13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sz="1300">
                          <a:latin typeface="Calibri"/>
                          <a:ea typeface="Calibri"/>
                          <a:cs typeface="Calibri"/>
                          <a:sym typeface="Calibri"/>
                        </a:rPr>
                        <a:t>User 3 </a:t>
                      </a:r>
                      <a:endParaRPr b="1" sz="13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b="1" lang="pt-PT" sz="1300">
                          <a:latin typeface="Calibri"/>
                          <a:ea typeface="Calibri"/>
                          <a:cs typeface="Calibri"/>
                          <a:sym typeface="Calibri"/>
                        </a:rPr>
                        <a:t>Severity</a:t>
                      </a:r>
                      <a:endParaRPr b="1" sz="1300">
                        <a:latin typeface="Calibri"/>
                        <a:ea typeface="Calibri"/>
                        <a:cs typeface="Calibri"/>
                        <a:sym typeface="Calibri"/>
                      </a:endParaRPr>
                    </a:p>
                  </a:txBody>
                  <a:tcPr marT="91425" marB="91425" marR="91425" marL="91425"/>
                </a:tc>
              </a:tr>
              <a:tr h="477000">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The buttons do not have a cursor pointer.</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None/>
                      </a:pPr>
                      <a:r>
                        <a:t/>
                      </a:r>
                      <a:endParaRPr sz="1300">
                        <a:latin typeface="Calibri"/>
                        <a:ea typeface="Calibri"/>
                        <a:cs typeface="Calibri"/>
                        <a:sym typeface="Calibri"/>
                      </a:endParaRPr>
                    </a:p>
                  </a:txBody>
                  <a:tcPr marT="90000" marB="91425" marR="91425" marL="91425" anchor="ctr"/>
                </a:tc>
                <a:tc>
                  <a:txBody>
                    <a:bodyPr/>
                    <a:lstStyle/>
                    <a:p>
                      <a:pPr indent="0" lvl="0" marL="0" rtl="0" algn="ctr">
                        <a:lnSpc>
                          <a:spcPct val="80000"/>
                        </a:lnSpc>
                        <a:spcBef>
                          <a:spcPts val="0"/>
                        </a:spcBef>
                        <a:spcAft>
                          <a:spcPts val="0"/>
                        </a:spcAft>
                        <a:buNone/>
                      </a:pPr>
                      <a:r>
                        <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1</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t/>
                      </a:r>
                      <a:endParaRPr sz="1300">
                        <a:latin typeface="Calibri"/>
                        <a:ea typeface="Calibri"/>
                        <a:cs typeface="Calibri"/>
                        <a:sym typeface="Calibri"/>
                      </a:endParaRPr>
                    </a:p>
                  </a:txBody>
                  <a:tcPr marT="91425" marB="91425" marR="91425" marL="91425" anchor="ctr"/>
                </a:tc>
              </a:tr>
              <a:tr h="452075">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The Agenda does not have an Edit Button.</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1</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1</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r>
              <a:tr h="515575">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Editing profile opens a complete new browser tab.</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r>
              <a:tr h="515575">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The modal boxes did not clean the values of the input boxes.</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3</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3</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r>
              <a:tr h="583625">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The buttons “Confirm Changes” and “Add task” should have more space between them.</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Clr>
                          <a:schemeClr val="dk1"/>
                        </a:buClr>
                        <a:buSzPts val="1100"/>
                        <a:buFont typeface="Arial"/>
                        <a:buNone/>
                      </a:pPr>
                      <a:r>
                        <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Clr>
                          <a:schemeClr val="dk1"/>
                        </a:buClr>
                        <a:buSzPts val="1100"/>
                        <a:buFont typeface="Arial"/>
                        <a:buNone/>
                      </a:pPr>
                      <a:r>
                        <a:rPr lang="pt-PT" sz="1300">
                          <a:solidFill>
                            <a:schemeClr val="dk1"/>
                          </a:solidFill>
                          <a:latin typeface="Calibri"/>
                          <a:ea typeface="Calibri"/>
                          <a:cs typeface="Calibri"/>
                          <a:sym typeface="Calibri"/>
                        </a:rPr>
                        <a:t>x</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1</a:t>
                      </a:r>
                      <a:endParaRPr sz="1300">
                        <a:latin typeface="Calibri"/>
                        <a:ea typeface="Calibri"/>
                        <a:cs typeface="Calibri"/>
                        <a:sym typeface="Calibri"/>
                      </a:endParaRPr>
                    </a:p>
                  </a:txBody>
                  <a:tcPr marT="91425" marB="91425" marR="91425" marL="91425" anchor="ctr"/>
                </a:tc>
              </a:tr>
              <a:tr h="423625">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“Send FeedBack” has a Loading Glitch.</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None/>
                      </a:pPr>
                      <a:r>
                        <a:rPr lang="pt-PT"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1</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r>
              <a:tr h="438025">
                <a:tc>
                  <a:txBody>
                    <a:bodyPr/>
                    <a:lstStyle/>
                    <a:p>
                      <a:pPr indent="0" lvl="0" marL="0" rtl="0" algn="l">
                        <a:lnSpc>
                          <a:spcPct val="80000"/>
                        </a:lnSpc>
                        <a:spcBef>
                          <a:spcPts val="0"/>
                        </a:spcBef>
                        <a:spcAft>
                          <a:spcPts val="0"/>
                        </a:spcAft>
                        <a:buNone/>
                      </a:pPr>
                      <a:r>
                        <a:rPr lang="pt-PT" sz="1300">
                          <a:latin typeface="Calibri"/>
                          <a:ea typeface="Calibri"/>
                          <a:cs typeface="Calibri"/>
                          <a:sym typeface="Calibri"/>
                        </a:rPr>
                        <a:t> Missing better validation of Agenda Modal Box </a:t>
                      </a:r>
                      <a:endParaRPr sz="1300">
                        <a:latin typeface="Calibri"/>
                        <a:ea typeface="Calibri"/>
                        <a:cs typeface="Calibri"/>
                        <a:sym typeface="Calibri"/>
                      </a:endParaRPr>
                    </a:p>
                  </a:txBody>
                  <a:tcPr marT="91425" marB="91425" marR="91425" marL="91425"/>
                </a:tc>
                <a:tc>
                  <a:txBody>
                    <a:bodyPr/>
                    <a:lstStyle/>
                    <a:p>
                      <a:pPr indent="0" lvl="0" marL="0" rtl="0" algn="ctr">
                        <a:lnSpc>
                          <a:spcPct val="80000"/>
                        </a:lnSpc>
                        <a:spcBef>
                          <a:spcPts val="0"/>
                        </a:spcBef>
                        <a:spcAft>
                          <a:spcPts val="0"/>
                        </a:spcAft>
                        <a:buNone/>
                      </a:pPr>
                      <a:r>
                        <a:rPr lang="pt-PT"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1</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solidFill>
                            <a:schemeClr val="dk1"/>
                          </a:solidFill>
                          <a:latin typeface="Calibri"/>
                          <a:ea typeface="Calibri"/>
                          <a:cs typeface="Calibri"/>
                          <a:sym typeface="Calibri"/>
                        </a:rPr>
                        <a:t>x</a:t>
                      </a:r>
                      <a:endParaRPr sz="13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rPr lang="pt-PT" sz="1300">
                          <a:latin typeface="Calibri"/>
                          <a:ea typeface="Calibri"/>
                          <a:cs typeface="Calibri"/>
                          <a:sym typeface="Calibri"/>
                        </a:rPr>
                        <a:t>2</a:t>
                      </a:r>
                      <a:endParaRPr sz="1300">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t/>
                      </a:r>
                      <a:endParaRPr sz="1300">
                        <a:solidFill>
                          <a:schemeClr val="dk1"/>
                        </a:solidFill>
                        <a:latin typeface="Calibri"/>
                        <a:ea typeface="Calibri"/>
                        <a:cs typeface="Calibri"/>
                        <a:sym typeface="Calibri"/>
                      </a:endParaRPr>
                    </a:p>
                  </a:txBody>
                  <a:tcPr marT="91425" marB="91425" marR="91425" marL="91425" anchor="ctr"/>
                </a:tc>
                <a:tc>
                  <a:txBody>
                    <a:bodyPr/>
                    <a:lstStyle/>
                    <a:p>
                      <a:pPr indent="0" lvl="0" marL="0" rtl="0" algn="ctr">
                        <a:lnSpc>
                          <a:spcPct val="80000"/>
                        </a:lnSpc>
                        <a:spcBef>
                          <a:spcPts val="0"/>
                        </a:spcBef>
                        <a:spcAft>
                          <a:spcPts val="0"/>
                        </a:spcAft>
                        <a:buNone/>
                      </a:pPr>
                      <a:r>
                        <a:t/>
                      </a:r>
                      <a:endParaRPr sz="1300">
                        <a:latin typeface="Calibri"/>
                        <a:ea typeface="Calibri"/>
                        <a:cs typeface="Calibri"/>
                        <a:sym typeface="Calibri"/>
                      </a:endParaRPr>
                    </a:p>
                  </a:txBody>
                  <a:tcPr marT="91425" marB="91425" marR="91425" marL="91425"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0"/>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12" name="Google Shape;412;p50"/>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413" name="Google Shape;413;p50"/>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414" name="Google Shape;414;p50"/>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415" name="Google Shape;415;p50"/>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416" name="Google Shape;416;p50"/>
          <p:cNvSpPr txBox="1"/>
          <p:nvPr/>
        </p:nvSpPr>
        <p:spPr>
          <a:xfrm>
            <a:off x="358375" y="1051068"/>
            <a:ext cx="8682900" cy="454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sz="1300"/>
          </a:p>
        </p:txBody>
      </p:sp>
      <p:sp>
        <p:nvSpPr>
          <p:cNvPr id="417" name="Google Shape;417;p50"/>
          <p:cNvSpPr txBox="1"/>
          <p:nvPr/>
        </p:nvSpPr>
        <p:spPr>
          <a:xfrm>
            <a:off x="222550" y="-8124"/>
            <a:ext cx="8682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418" name="Google Shape;418;p50"/>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19" name="Google Shape;419;p50"/>
          <p:cNvSpPr txBox="1"/>
          <p:nvPr/>
        </p:nvSpPr>
        <p:spPr>
          <a:xfrm>
            <a:off x="7957583" y="4694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20" name="Google Shape;420;p50"/>
          <p:cNvSpPr txBox="1"/>
          <p:nvPr/>
        </p:nvSpPr>
        <p:spPr>
          <a:xfrm>
            <a:off x="531675" y="1033338"/>
            <a:ext cx="2979900" cy="364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pt-PT">
                <a:solidFill>
                  <a:schemeClr val="dk1"/>
                </a:solidFill>
                <a:latin typeface="Calibri"/>
                <a:ea typeface="Calibri"/>
                <a:cs typeface="Calibri"/>
                <a:sym typeface="Calibri"/>
              </a:rPr>
              <a:t>Added Cursor Pointer to the buttons</a:t>
            </a:r>
            <a:endParaRPr b="1" i="1" sz="1600"/>
          </a:p>
        </p:txBody>
      </p:sp>
      <p:pic>
        <p:nvPicPr>
          <p:cNvPr id="421" name="Google Shape;421;p50"/>
          <p:cNvPicPr preferRelativeResize="0"/>
          <p:nvPr/>
        </p:nvPicPr>
        <p:blipFill>
          <a:blip r:embed="rId3">
            <a:alphaModFix/>
          </a:blip>
          <a:stretch>
            <a:fillRect/>
          </a:stretch>
        </p:blipFill>
        <p:spPr>
          <a:xfrm>
            <a:off x="1077925" y="1801026"/>
            <a:ext cx="3092275" cy="1973650"/>
          </a:xfrm>
          <a:prstGeom prst="rect">
            <a:avLst/>
          </a:prstGeom>
          <a:noFill/>
          <a:ln>
            <a:noFill/>
          </a:ln>
        </p:spPr>
      </p:pic>
      <p:pic>
        <p:nvPicPr>
          <p:cNvPr id="422" name="Google Shape;422;p50"/>
          <p:cNvPicPr preferRelativeResize="0"/>
          <p:nvPr/>
        </p:nvPicPr>
        <p:blipFill rotWithShape="1">
          <a:blip r:embed="rId4">
            <a:alphaModFix/>
          </a:blip>
          <a:srcRect b="0" l="0" r="0" t="2419"/>
          <a:stretch/>
        </p:blipFill>
        <p:spPr>
          <a:xfrm>
            <a:off x="4865300" y="1801025"/>
            <a:ext cx="3092275" cy="197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1"/>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28" name="Google Shape;428;p51"/>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429" name="Google Shape;429;p51"/>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430" name="Google Shape;430;p51"/>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431" name="Google Shape;431;p51"/>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432" name="Google Shape;432;p51"/>
          <p:cNvSpPr txBox="1"/>
          <p:nvPr/>
        </p:nvSpPr>
        <p:spPr>
          <a:xfrm>
            <a:off x="358375" y="1051068"/>
            <a:ext cx="8682900" cy="454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sz="1300"/>
          </a:p>
        </p:txBody>
      </p:sp>
      <p:sp>
        <p:nvSpPr>
          <p:cNvPr id="433" name="Google Shape;433;p51"/>
          <p:cNvSpPr txBox="1"/>
          <p:nvPr/>
        </p:nvSpPr>
        <p:spPr>
          <a:xfrm>
            <a:off x="222550" y="-8124"/>
            <a:ext cx="8682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434" name="Google Shape;434;p51"/>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35" name="Google Shape;435;p51"/>
          <p:cNvSpPr txBox="1"/>
          <p:nvPr/>
        </p:nvSpPr>
        <p:spPr>
          <a:xfrm>
            <a:off x="7957583" y="4694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36" name="Google Shape;436;p51"/>
          <p:cNvSpPr txBox="1"/>
          <p:nvPr/>
        </p:nvSpPr>
        <p:spPr>
          <a:xfrm>
            <a:off x="5090925" y="2114275"/>
            <a:ext cx="2979900" cy="364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pt-PT" sz="1300">
                <a:solidFill>
                  <a:schemeClr val="dk1"/>
                </a:solidFill>
                <a:latin typeface="Calibri"/>
                <a:ea typeface="Calibri"/>
                <a:cs typeface="Calibri"/>
                <a:sym typeface="Calibri"/>
              </a:rPr>
              <a:t>The</a:t>
            </a:r>
            <a:r>
              <a:rPr i="1" lang="pt-PT" sz="1300">
                <a:solidFill>
                  <a:schemeClr val="dk1"/>
                </a:solidFill>
                <a:latin typeface="Calibri"/>
                <a:ea typeface="Calibri"/>
                <a:cs typeface="Calibri"/>
                <a:sym typeface="Calibri"/>
              </a:rPr>
              <a:t> “Send Feedback” </a:t>
            </a:r>
            <a:r>
              <a:rPr i="1" lang="pt-PT" sz="1300">
                <a:solidFill>
                  <a:schemeClr val="dk1"/>
                </a:solidFill>
                <a:latin typeface="Calibri"/>
                <a:ea typeface="Calibri"/>
                <a:cs typeface="Calibri"/>
                <a:sym typeface="Calibri"/>
              </a:rPr>
              <a:t> sending button, Now Notifies the User.</a:t>
            </a:r>
            <a:endParaRPr b="1" i="1" sz="1500"/>
          </a:p>
        </p:txBody>
      </p:sp>
      <p:pic>
        <p:nvPicPr>
          <p:cNvPr id="437" name="Google Shape;437;p51"/>
          <p:cNvPicPr preferRelativeResize="0"/>
          <p:nvPr/>
        </p:nvPicPr>
        <p:blipFill rotWithShape="1">
          <a:blip r:embed="rId3">
            <a:alphaModFix/>
          </a:blip>
          <a:srcRect b="0" l="0" r="2362" t="10897"/>
          <a:stretch/>
        </p:blipFill>
        <p:spPr>
          <a:xfrm>
            <a:off x="1480150" y="989525"/>
            <a:ext cx="1880575" cy="3447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2"/>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43" name="Google Shape;443;p52"/>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444" name="Google Shape;444;p52"/>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445" name="Google Shape;445;p52"/>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446" name="Google Shape;446;p52"/>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447" name="Google Shape;447;p52"/>
          <p:cNvSpPr txBox="1"/>
          <p:nvPr/>
        </p:nvSpPr>
        <p:spPr>
          <a:xfrm>
            <a:off x="331800" y="876743"/>
            <a:ext cx="8682900" cy="454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sz="1300"/>
          </a:p>
        </p:txBody>
      </p:sp>
      <p:sp>
        <p:nvSpPr>
          <p:cNvPr id="448" name="Google Shape;448;p52"/>
          <p:cNvSpPr txBox="1"/>
          <p:nvPr/>
        </p:nvSpPr>
        <p:spPr>
          <a:xfrm>
            <a:off x="222550" y="-8124"/>
            <a:ext cx="8682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449" name="Google Shape;449;p52"/>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50" name="Google Shape;450;p52"/>
          <p:cNvSpPr txBox="1"/>
          <p:nvPr/>
        </p:nvSpPr>
        <p:spPr>
          <a:xfrm>
            <a:off x="7957583" y="4694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51" name="Google Shape;451;p52"/>
          <p:cNvSpPr txBox="1"/>
          <p:nvPr/>
        </p:nvSpPr>
        <p:spPr>
          <a:xfrm>
            <a:off x="437275" y="876750"/>
            <a:ext cx="2979900" cy="364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i="1" lang="pt-PT" sz="1300">
                <a:solidFill>
                  <a:schemeClr val="dk1"/>
                </a:solidFill>
                <a:latin typeface="Calibri"/>
                <a:ea typeface="Calibri"/>
                <a:cs typeface="Calibri"/>
                <a:sym typeface="Calibri"/>
              </a:rPr>
              <a:t>Added Date Picker and Hour Picker to the Agenda Modal Box and an Edit Button</a:t>
            </a:r>
            <a:endParaRPr b="1" i="1" sz="1500"/>
          </a:p>
        </p:txBody>
      </p:sp>
      <p:pic>
        <p:nvPicPr>
          <p:cNvPr id="452" name="Google Shape;452;p52"/>
          <p:cNvPicPr preferRelativeResize="0"/>
          <p:nvPr/>
        </p:nvPicPr>
        <p:blipFill>
          <a:blip r:embed="rId3">
            <a:alphaModFix/>
          </a:blip>
          <a:stretch>
            <a:fillRect/>
          </a:stretch>
        </p:blipFill>
        <p:spPr>
          <a:xfrm>
            <a:off x="4572009" y="918781"/>
            <a:ext cx="2006148" cy="3507757"/>
          </a:xfrm>
          <a:prstGeom prst="rect">
            <a:avLst/>
          </a:prstGeom>
          <a:noFill/>
          <a:ln>
            <a:noFill/>
          </a:ln>
        </p:spPr>
      </p:pic>
      <p:pic>
        <p:nvPicPr>
          <p:cNvPr id="453" name="Google Shape;453;p52"/>
          <p:cNvPicPr preferRelativeResize="0"/>
          <p:nvPr/>
        </p:nvPicPr>
        <p:blipFill>
          <a:blip r:embed="rId4">
            <a:alphaModFix/>
          </a:blip>
          <a:stretch>
            <a:fillRect/>
          </a:stretch>
        </p:blipFill>
        <p:spPr>
          <a:xfrm>
            <a:off x="6720125" y="888013"/>
            <a:ext cx="2006150" cy="35517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3"/>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59" name="Google Shape;459;p53"/>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460" name="Google Shape;460;p53"/>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LFP User Evaluation - Changes Made</a:t>
            </a:r>
            <a:endParaRPr sz="1100"/>
          </a:p>
        </p:txBody>
      </p:sp>
      <p:sp>
        <p:nvSpPr>
          <p:cNvPr id="461" name="Google Shape;461;p53"/>
          <p:cNvSpPr txBox="1"/>
          <p:nvPr/>
        </p:nvSpPr>
        <p:spPr>
          <a:xfrm>
            <a:off x="437275" y="584775"/>
            <a:ext cx="8346000" cy="36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462" name="Google Shape;462;p53"/>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463" name="Google Shape;463;p53"/>
          <p:cNvSpPr txBox="1"/>
          <p:nvPr/>
        </p:nvSpPr>
        <p:spPr>
          <a:xfrm>
            <a:off x="331800" y="876743"/>
            <a:ext cx="8682900" cy="454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SzPts val="1100"/>
              <a:buFont typeface="Arial"/>
              <a:buNone/>
            </a:pPr>
            <a:r>
              <a:t/>
            </a:r>
            <a:endParaRPr sz="1300"/>
          </a:p>
        </p:txBody>
      </p:sp>
      <p:sp>
        <p:nvSpPr>
          <p:cNvPr id="464" name="Google Shape;464;p53"/>
          <p:cNvSpPr txBox="1"/>
          <p:nvPr/>
        </p:nvSpPr>
        <p:spPr>
          <a:xfrm>
            <a:off x="222550" y="-8124"/>
            <a:ext cx="8682900" cy="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465" name="Google Shape;465;p53"/>
          <p:cNvSpPr txBox="1"/>
          <p:nvPr/>
        </p:nvSpPr>
        <p:spPr>
          <a:xfrm>
            <a:off x="8466008" y="46632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66" name="Google Shape;466;p53"/>
          <p:cNvSpPr txBox="1"/>
          <p:nvPr/>
        </p:nvSpPr>
        <p:spPr>
          <a:xfrm>
            <a:off x="7957583" y="4694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467" name="Google Shape;467;p53"/>
          <p:cNvSpPr txBox="1"/>
          <p:nvPr/>
        </p:nvSpPr>
        <p:spPr>
          <a:xfrm>
            <a:off x="437275" y="815613"/>
            <a:ext cx="2979900" cy="364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PT" sz="1300">
                <a:solidFill>
                  <a:schemeClr val="dk1"/>
                </a:solidFill>
                <a:latin typeface="Calibri"/>
                <a:ea typeface="Calibri"/>
                <a:cs typeface="Calibri"/>
                <a:sym typeface="Calibri"/>
              </a:rPr>
              <a:t>More space between the buttons “Confirm Changes” and “Add  Task”</a:t>
            </a:r>
            <a:endParaRPr b="1" i="1" sz="1500"/>
          </a:p>
        </p:txBody>
      </p:sp>
      <p:sp>
        <p:nvSpPr>
          <p:cNvPr id="468" name="Google Shape;468;p53"/>
          <p:cNvSpPr txBox="1"/>
          <p:nvPr/>
        </p:nvSpPr>
        <p:spPr>
          <a:xfrm>
            <a:off x="597850" y="1601988"/>
            <a:ext cx="7764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700">
                <a:latin typeface="Calibri"/>
                <a:ea typeface="Calibri"/>
                <a:cs typeface="Calibri"/>
                <a:sym typeface="Calibri"/>
              </a:rPr>
              <a:t>Before</a:t>
            </a:r>
            <a:endParaRPr b="1" sz="1700">
              <a:latin typeface="Calibri"/>
              <a:ea typeface="Calibri"/>
              <a:cs typeface="Calibri"/>
              <a:sym typeface="Calibri"/>
            </a:endParaRPr>
          </a:p>
        </p:txBody>
      </p:sp>
      <p:sp>
        <p:nvSpPr>
          <p:cNvPr id="469" name="Google Shape;469;p53"/>
          <p:cNvSpPr txBox="1"/>
          <p:nvPr/>
        </p:nvSpPr>
        <p:spPr>
          <a:xfrm>
            <a:off x="5610200" y="1621788"/>
            <a:ext cx="776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a:latin typeface="Calibri"/>
                <a:ea typeface="Calibri"/>
                <a:cs typeface="Calibri"/>
                <a:sym typeface="Calibri"/>
              </a:rPr>
              <a:t> </a:t>
            </a:r>
            <a:r>
              <a:rPr b="1" lang="pt-PT" sz="1700">
                <a:latin typeface="Calibri"/>
                <a:ea typeface="Calibri"/>
                <a:cs typeface="Calibri"/>
                <a:sym typeface="Calibri"/>
              </a:rPr>
              <a:t>After</a:t>
            </a:r>
            <a:endParaRPr b="1" sz="1700">
              <a:latin typeface="Calibri"/>
              <a:ea typeface="Calibri"/>
              <a:cs typeface="Calibri"/>
              <a:sym typeface="Calibri"/>
            </a:endParaRPr>
          </a:p>
        </p:txBody>
      </p:sp>
      <p:pic>
        <p:nvPicPr>
          <p:cNvPr id="470" name="Google Shape;470;p53"/>
          <p:cNvPicPr preferRelativeResize="0"/>
          <p:nvPr/>
        </p:nvPicPr>
        <p:blipFill>
          <a:blip r:embed="rId3">
            <a:alphaModFix/>
          </a:blip>
          <a:stretch>
            <a:fillRect/>
          </a:stretch>
        </p:blipFill>
        <p:spPr>
          <a:xfrm>
            <a:off x="1718400" y="1327387"/>
            <a:ext cx="1835125" cy="3170749"/>
          </a:xfrm>
          <a:prstGeom prst="rect">
            <a:avLst/>
          </a:prstGeom>
          <a:noFill/>
          <a:ln>
            <a:noFill/>
          </a:ln>
        </p:spPr>
      </p:pic>
      <p:sp>
        <p:nvSpPr>
          <p:cNvPr id="471" name="Google Shape;471;p53"/>
          <p:cNvSpPr/>
          <p:nvPr/>
        </p:nvSpPr>
        <p:spPr>
          <a:xfrm>
            <a:off x="4034825" y="2523125"/>
            <a:ext cx="1514700" cy="74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53"/>
          <p:cNvPicPr preferRelativeResize="0"/>
          <p:nvPr/>
        </p:nvPicPr>
        <p:blipFill>
          <a:blip r:embed="rId4">
            <a:alphaModFix/>
          </a:blip>
          <a:stretch>
            <a:fillRect/>
          </a:stretch>
        </p:blipFill>
        <p:spPr>
          <a:xfrm>
            <a:off x="6588850" y="1308425"/>
            <a:ext cx="1877151" cy="31707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4"/>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78" name="Google Shape;478;p54"/>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479" name="Google Shape;479;p54"/>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Demo</a:t>
            </a:r>
            <a:endParaRPr sz="1100"/>
          </a:p>
        </p:txBody>
      </p:sp>
      <p:sp>
        <p:nvSpPr>
          <p:cNvPr id="480" name="Google Shape;480;p54"/>
          <p:cNvSpPr txBox="1"/>
          <p:nvPr/>
        </p:nvSpPr>
        <p:spPr>
          <a:xfrm>
            <a:off x="437197" y="640544"/>
            <a:ext cx="8346043" cy="646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481" name="Google Shape;481;p54"/>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pic>
        <p:nvPicPr>
          <p:cNvPr id="482" name="Google Shape;482;p54"/>
          <p:cNvPicPr preferRelativeResize="0"/>
          <p:nvPr/>
        </p:nvPicPr>
        <p:blipFill rotWithShape="1">
          <a:blip r:embed="rId3">
            <a:alphaModFix/>
          </a:blip>
          <a:srcRect b="0" l="0" r="0" t="0"/>
          <a:stretch/>
        </p:blipFill>
        <p:spPr>
          <a:xfrm>
            <a:off x="5661420" y="664369"/>
            <a:ext cx="1843088" cy="1507331"/>
          </a:xfrm>
          <a:prstGeom prst="rect">
            <a:avLst/>
          </a:prstGeom>
          <a:noFill/>
          <a:ln>
            <a:noFill/>
          </a:ln>
        </p:spPr>
      </p:pic>
      <p:pic>
        <p:nvPicPr>
          <p:cNvPr id="483" name="Google Shape;483;p54" title="TaskPad - Google Chrome 2020-06-02 23-30-49_Trim_Trim.mp4">
            <a:hlinkClick r:id="rId4"/>
          </p:cNvPr>
          <p:cNvPicPr preferRelativeResize="0"/>
          <p:nvPr/>
        </p:nvPicPr>
        <p:blipFill>
          <a:blip r:embed="rId5">
            <a:alphaModFix/>
          </a:blip>
          <a:stretch>
            <a:fillRect/>
          </a:stretch>
        </p:blipFill>
        <p:spPr>
          <a:xfrm>
            <a:off x="715725" y="1261699"/>
            <a:ext cx="4227649" cy="31707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
        <p:nvSpPr>
          <p:cNvPr id="151" name="Google Shape;151;p28"/>
          <p:cNvSpPr txBox="1"/>
          <p:nvPr/>
        </p:nvSpPr>
        <p:spPr>
          <a:xfrm>
            <a:off x="358375" y="1348475"/>
            <a:ext cx="4892400" cy="31089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pt-PT" sz="2000"/>
              <a:t>Description</a:t>
            </a:r>
            <a:endParaRPr sz="2000"/>
          </a:p>
          <a:p>
            <a:pPr indent="0" lvl="0" marL="0" rtl="0" algn="just">
              <a:lnSpc>
                <a:spcPct val="115000"/>
              </a:lnSpc>
              <a:spcBef>
                <a:spcPts val="1600"/>
              </a:spcBef>
              <a:spcAft>
                <a:spcPts val="0"/>
              </a:spcAft>
              <a:buNone/>
            </a:pPr>
            <a:r>
              <a:rPr lang="pt-PT" sz="1500"/>
              <a:t>To-Do app that helps users easily keep track of different projects and tasks.</a:t>
            </a:r>
            <a:endParaRPr sz="1500"/>
          </a:p>
          <a:p>
            <a:pPr indent="0" lvl="0" marL="0" rtl="0" algn="just">
              <a:lnSpc>
                <a:spcPct val="115000"/>
              </a:lnSpc>
              <a:spcBef>
                <a:spcPts val="1600"/>
              </a:spcBef>
              <a:spcAft>
                <a:spcPts val="0"/>
              </a:spcAft>
              <a:buNone/>
            </a:pPr>
            <a:r>
              <a:rPr lang="pt-PT" sz="2000"/>
              <a:t>Main Goals</a:t>
            </a:r>
            <a:endParaRPr sz="2000"/>
          </a:p>
          <a:p>
            <a:pPr indent="0" lvl="0" marL="0" rtl="0" algn="just">
              <a:lnSpc>
                <a:spcPct val="115000"/>
              </a:lnSpc>
              <a:spcBef>
                <a:spcPts val="1600"/>
              </a:spcBef>
              <a:spcAft>
                <a:spcPts val="0"/>
              </a:spcAft>
              <a:buNone/>
            </a:pPr>
            <a:r>
              <a:rPr lang="pt-PT" sz="1500"/>
              <a:t>Help people with their daily duties in order to accomplish them in a more efficient way.</a:t>
            </a:r>
            <a:endParaRPr sz="1500"/>
          </a:p>
          <a:p>
            <a:pPr indent="0" lvl="0" marL="0" rtl="0" algn="just">
              <a:lnSpc>
                <a:spcPct val="115000"/>
              </a:lnSpc>
              <a:spcBef>
                <a:spcPts val="1600"/>
              </a:spcBef>
              <a:spcAft>
                <a:spcPts val="0"/>
              </a:spcAft>
              <a:buNone/>
            </a:pPr>
            <a:r>
              <a:rPr lang="pt-PT" sz="1500"/>
              <a:t>Make it simple and straightforward to use.</a:t>
            </a:r>
            <a:endParaRPr sz="1500"/>
          </a:p>
          <a:p>
            <a:pPr indent="0" lvl="0" marL="0" rtl="0" algn="just">
              <a:lnSpc>
                <a:spcPct val="115000"/>
              </a:lnSpc>
              <a:spcBef>
                <a:spcPts val="1600"/>
              </a:spcBef>
              <a:spcAft>
                <a:spcPts val="0"/>
              </a:spcAft>
              <a:buNone/>
            </a:pPr>
            <a:r>
              <a:rPr lang="pt-PT" sz="2000"/>
              <a:t>							 </a:t>
            </a:r>
            <a:endParaRPr sz="2000"/>
          </a:p>
          <a:p>
            <a:pPr indent="0" lvl="0" marL="0" rtl="0" algn="l">
              <a:lnSpc>
                <a:spcPct val="115000"/>
              </a:lnSpc>
              <a:spcBef>
                <a:spcPts val="1600"/>
              </a:spcBef>
              <a:spcAft>
                <a:spcPts val="0"/>
              </a:spcAft>
              <a:buNone/>
            </a:pPr>
            <a:r>
              <a:rPr lang="pt-PT" sz="2000"/>
              <a:t> </a:t>
            </a:r>
            <a:endParaRPr sz="1800">
              <a:solidFill>
                <a:srgbClr val="595959"/>
              </a:solidFill>
            </a:endParaRPr>
          </a:p>
          <a:p>
            <a:pPr indent="0" lvl="0" marL="457200" marR="0" rtl="0" algn="l">
              <a:spcBef>
                <a:spcPts val="1600"/>
              </a:spcBef>
              <a:spcAft>
                <a:spcPts val="0"/>
              </a:spcAft>
              <a:buNone/>
            </a:pPr>
            <a:r>
              <a:t/>
            </a:r>
            <a:endParaRPr sz="1100"/>
          </a:p>
        </p:txBody>
      </p:sp>
      <p:cxnSp>
        <p:nvCxnSpPr>
          <p:cNvPr id="152" name="Google Shape;152;p28"/>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pic>
        <p:nvPicPr>
          <p:cNvPr id="153" name="Google Shape;153;p28"/>
          <p:cNvPicPr preferRelativeResize="0"/>
          <p:nvPr/>
        </p:nvPicPr>
        <p:blipFill rotWithShape="1">
          <a:blip r:embed="rId3">
            <a:alphaModFix/>
          </a:blip>
          <a:srcRect b="0" l="23328" r="26337" t="0"/>
          <a:stretch/>
        </p:blipFill>
        <p:spPr>
          <a:xfrm>
            <a:off x="6734681" y="428078"/>
            <a:ext cx="2035832" cy="2401490"/>
          </a:xfrm>
          <a:prstGeom prst="rect">
            <a:avLst/>
          </a:prstGeom>
          <a:noFill/>
          <a:ln>
            <a:noFill/>
          </a:ln>
        </p:spPr>
      </p:pic>
      <p:sp>
        <p:nvSpPr>
          <p:cNvPr id="154" name="Google Shape;154;p28"/>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Project Objectives</a:t>
            </a:r>
            <a:endParaRPr sz="1100"/>
          </a:p>
        </p:txBody>
      </p:sp>
      <p:sp>
        <p:nvSpPr>
          <p:cNvPr id="155" name="Google Shape;155;p28"/>
          <p:cNvSpPr txBox="1"/>
          <p:nvPr/>
        </p:nvSpPr>
        <p:spPr>
          <a:xfrm>
            <a:off x="437197" y="640544"/>
            <a:ext cx="8346043" cy="646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156" name="Google Shape;156;p28"/>
          <p:cNvSpPr txBox="1"/>
          <p:nvPr/>
        </p:nvSpPr>
        <p:spPr>
          <a:xfrm>
            <a:off x="403108" y="4762411"/>
            <a:ext cx="2480109"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5"/>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489" name="Google Shape;489;p55"/>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490" name="Google Shape;490;p55"/>
          <p:cNvSpPr txBox="1"/>
          <p:nvPr/>
        </p:nvSpPr>
        <p:spPr>
          <a:xfrm>
            <a:off x="358379" y="251100"/>
            <a:ext cx="8424900" cy="413400"/>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Similar Applications and why ours is better</a:t>
            </a:r>
            <a:endParaRPr sz="1100"/>
          </a:p>
        </p:txBody>
      </p:sp>
      <p:sp>
        <p:nvSpPr>
          <p:cNvPr id="491" name="Google Shape;491;p55"/>
          <p:cNvSpPr txBox="1"/>
          <p:nvPr/>
        </p:nvSpPr>
        <p:spPr>
          <a:xfrm>
            <a:off x="437197" y="640544"/>
            <a:ext cx="8346000" cy="646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492" name="Google Shape;492;p55"/>
          <p:cNvSpPr txBox="1"/>
          <p:nvPr/>
        </p:nvSpPr>
        <p:spPr>
          <a:xfrm>
            <a:off x="288809" y="4762411"/>
            <a:ext cx="20037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pic>
        <p:nvPicPr>
          <p:cNvPr id="493" name="Google Shape;493;p55"/>
          <p:cNvPicPr preferRelativeResize="0"/>
          <p:nvPr/>
        </p:nvPicPr>
        <p:blipFill rotWithShape="1">
          <a:blip r:embed="rId3">
            <a:alphaModFix/>
          </a:blip>
          <a:srcRect b="0" l="4837" r="2852" t="19633"/>
          <a:stretch/>
        </p:blipFill>
        <p:spPr>
          <a:xfrm>
            <a:off x="607438" y="1349050"/>
            <a:ext cx="8005526" cy="3041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56"/>
          <p:cNvPicPr preferRelativeResize="0"/>
          <p:nvPr/>
        </p:nvPicPr>
        <p:blipFill rotWithShape="1">
          <a:blip r:embed="rId3">
            <a:alphaModFix/>
          </a:blip>
          <a:srcRect b="1283" l="-4266" r="17083" t="10683"/>
          <a:stretch/>
        </p:blipFill>
        <p:spPr>
          <a:xfrm>
            <a:off x="6135873" y="1308975"/>
            <a:ext cx="2647374" cy="2673175"/>
          </a:xfrm>
          <a:prstGeom prst="rect">
            <a:avLst/>
          </a:prstGeom>
          <a:noFill/>
          <a:ln>
            <a:noFill/>
          </a:ln>
        </p:spPr>
      </p:pic>
      <p:sp>
        <p:nvSpPr>
          <p:cNvPr id="499" name="Google Shape;499;p56"/>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500" name="Google Shape;500;p56"/>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501" name="Google Shape;501;p56"/>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Future Work</a:t>
            </a:r>
            <a:endParaRPr sz="1100"/>
          </a:p>
        </p:txBody>
      </p:sp>
      <p:sp>
        <p:nvSpPr>
          <p:cNvPr id="502" name="Google Shape;502;p56"/>
          <p:cNvSpPr txBox="1"/>
          <p:nvPr/>
        </p:nvSpPr>
        <p:spPr>
          <a:xfrm>
            <a:off x="437200" y="640550"/>
            <a:ext cx="2406900" cy="357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pt-PT" sz="2100">
                <a:solidFill>
                  <a:srgbClr val="50B400"/>
                </a:solidFill>
                <a:latin typeface="Calibri"/>
                <a:ea typeface="Calibri"/>
                <a:cs typeface="Calibri"/>
                <a:sym typeface="Calibri"/>
              </a:rPr>
              <a:t>Taskpad</a:t>
            </a:r>
            <a:endParaRPr sz="1100"/>
          </a:p>
          <a:p>
            <a:pPr indent="0" lvl="0" marL="0" marR="0" rtl="0" algn="l">
              <a:spcBef>
                <a:spcPts val="0"/>
              </a:spcBef>
              <a:spcAft>
                <a:spcPts val="0"/>
              </a:spcAft>
              <a:buNone/>
            </a:pPr>
            <a:r>
              <a:t/>
            </a:r>
            <a:endParaRPr b="1" sz="2100">
              <a:solidFill>
                <a:srgbClr val="50B400"/>
              </a:solidFill>
              <a:latin typeface="Calibri"/>
              <a:ea typeface="Calibri"/>
              <a:cs typeface="Calibri"/>
              <a:sym typeface="Calibri"/>
            </a:endParaRPr>
          </a:p>
        </p:txBody>
      </p:sp>
      <p:sp>
        <p:nvSpPr>
          <p:cNvPr id="503" name="Google Shape;503;p56"/>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
        <p:nvSpPr>
          <p:cNvPr id="504" name="Google Shape;504;p56"/>
          <p:cNvSpPr txBox="1"/>
          <p:nvPr>
            <p:ph idx="1" type="subTitle"/>
          </p:nvPr>
        </p:nvSpPr>
        <p:spPr>
          <a:xfrm>
            <a:off x="408900" y="1192075"/>
            <a:ext cx="6526200" cy="3299100"/>
          </a:xfrm>
          <a:prstGeom prst="rect">
            <a:avLst/>
          </a:prstGeom>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pt-PT" sz="1500"/>
              <a:t>If we had more time we would like to:</a:t>
            </a:r>
            <a:endParaRPr sz="1500"/>
          </a:p>
          <a:p>
            <a:pPr indent="-323850" lvl="0" marL="457200" rtl="0" algn="l">
              <a:lnSpc>
                <a:spcPct val="150000"/>
              </a:lnSpc>
              <a:spcBef>
                <a:spcPts val="1000"/>
              </a:spcBef>
              <a:spcAft>
                <a:spcPts val="0"/>
              </a:spcAft>
              <a:buSzPts val="1500"/>
              <a:buChar char="●"/>
            </a:pPr>
            <a:r>
              <a:rPr lang="pt-PT" sz="1500"/>
              <a:t>Have verifications of all user’s input.</a:t>
            </a:r>
            <a:endParaRPr sz="1500"/>
          </a:p>
          <a:p>
            <a:pPr indent="-323850" lvl="0" marL="457200" rtl="0" algn="l">
              <a:lnSpc>
                <a:spcPct val="150000"/>
              </a:lnSpc>
              <a:spcBef>
                <a:spcPts val="0"/>
              </a:spcBef>
              <a:spcAft>
                <a:spcPts val="0"/>
              </a:spcAft>
              <a:buSzPts val="1500"/>
              <a:buChar char="●"/>
            </a:pPr>
            <a:r>
              <a:rPr lang="pt-PT" sz="1500"/>
              <a:t>Implement a</a:t>
            </a:r>
            <a:r>
              <a:rPr lang="pt-PT" sz="1500"/>
              <a:t> pagination system where we would only allow about six ‘’cards’’ per page.</a:t>
            </a:r>
            <a:endParaRPr sz="1500"/>
          </a:p>
          <a:p>
            <a:pPr indent="-323850" lvl="0" marL="457200" rtl="0" algn="l">
              <a:lnSpc>
                <a:spcPct val="150000"/>
              </a:lnSpc>
              <a:spcBef>
                <a:spcPts val="0"/>
              </a:spcBef>
              <a:spcAft>
                <a:spcPts val="0"/>
              </a:spcAft>
              <a:buSzPts val="1500"/>
              <a:buChar char="●"/>
            </a:pPr>
            <a:r>
              <a:rPr lang="pt-PT" sz="1500"/>
              <a:t>Add a calendar on the Agenda page to make it more</a:t>
            </a:r>
            <a:r>
              <a:rPr lang="pt-PT" sz="1500"/>
              <a:t> visually appealing and easier to see the reminders of each day.</a:t>
            </a:r>
            <a:endParaRPr sz="1500"/>
          </a:p>
          <a:p>
            <a:pPr indent="-323850" lvl="0" marL="457200" rtl="0" algn="l">
              <a:lnSpc>
                <a:spcPct val="150000"/>
              </a:lnSpc>
              <a:spcBef>
                <a:spcPts val="0"/>
              </a:spcBef>
              <a:spcAft>
                <a:spcPts val="0"/>
              </a:spcAft>
              <a:buSzPts val="1500"/>
              <a:buChar char="●"/>
            </a:pPr>
            <a:r>
              <a:rPr lang="pt-PT" sz="1500"/>
              <a:t>Have </a:t>
            </a:r>
            <a:r>
              <a:rPr lang="pt-PT" sz="1500"/>
              <a:t>customizable settings of</a:t>
            </a:r>
            <a:r>
              <a:rPr lang="pt-PT" sz="1500"/>
              <a:t> notifications and alarms </a:t>
            </a:r>
            <a:r>
              <a:rPr lang="pt-PT" sz="1500"/>
              <a:t>accordingly</a:t>
            </a:r>
            <a:r>
              <a:rPr lang="pt-PT" sz="1500"/>
              <a:t> to each reminder.</a:t>
            </a:r>
            <a:endParaRPr sz="1500"/>
          </a:p>
          <a:p>
            <a:pPr indent="-323850" lvl="0" marL="457200" rtl="0" algn="l">
              <a:lnSpc>
                <a:spcPct val="150000"/>
              </a:lnSpc>
              <a:spcBef>
                <a:spcPts val="0"/>
              </a:spcBef>
              <a:spcAft>
                <a:spcPts val="0"/>
              </a:spcAft>
              <a:buSzPts val="1500"/>
              <a:buChar char="●"/>
            </a:pPr>
            <a:r>
              <a:rPr lang="pt-PT" sz="1500"/>
              <a:t>Create a “real”  database for our HFP.</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7"/>
          <p:cNvSpPr txBox="1"/>
          <p:nvPr/>
        </p:nvSpPr>
        <p:spPr>
          <a:xfrm>
            <a:off x="8263890" y="4762411"/>
            <a:ext cx="549485" cy="230832"/>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sp>
        <p:nvSpPr>
          <p:cNvPr id="510" name="Google Shape;510;p57"/>
          <p:cNvSpPr txBox="1"/>
          <p:nvPr/>
        </p:nvSpPr>
        <p:spPr>
          <a:xfrm>
            <a:off x="358375" y="1337775"/>
            <a:ext cx="7834500" cy="992700"/>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pt-PT" sz="1500">
                <a:solidFill>
                  <a:schemeClr val="dk1"/>
                </a:solidFill>
                <a:latin typeface="Calibri"/>
                <a:ea typeface="Calibri"/>
                <a:cs typeface="Calibri"/>
                <a:sym typeface="Calibri"/>
              </a:rPr>
              <a:t>We are grateful for everyone who participated in our tests and helped us reach our goal!</a:t>
            </a:r>
            <a:endParaRPr sz="1500">
              <a:solidFill>
                <a:schemeClr val="dk1"/>
              </a:solidFill>
              <a:latin typeface="Calibri"/>
              <a:ea typeface="Calibri"/>
              <a:cs typeface="Calibri"/>
              <a:sym typeface="Calibri"/>
            </a:endParaRPr>
          </a:p>
        </p:txBody>
      </p:sp>
      <p:cxnSp>
        <p:nvCxnSpPr>
          <p:cNvPr id="511" name="Google Shape;511;p57"/>
          <p:cNvCxnSpPr/>
          <p:nvPr/>
        </p:nvCxnSpPr>
        <p:spPr>
          <a:xfrm>
            <a:off x="357389" y="4626735"/>
            <a:ext cx="8413124" cy="0"/>
          </a:xfrm>
          <a:prstGeom prst="straightConnector1">
            <a:avLst/>
          </a:prstGeom>
          <a:noFill/>
          <a:ln cap="flat" cmpd="sng" w="19050">
            <a:solidFill>
              <a:srgbClr val="50B400"/>
            </a:solidFill>
            <a:prstDash val="solid"/>
            <a:round/>
            <a:headEnd len="sm" w="sm" type="none"/>
            <a:tailEnd len="sm" w="sm" type="none"/>
          </a:ln>
        </p:spPr>
      </p:cxnSp>
      <p:sp>
        <p:nvSpPr>
          <p:cNvPr id="512" name="Google Shape;512;p57"/>
          <p:cNvSpPr txBox="1"/>
          <p:nvPr/>
        </p:nvSpPr>
        <p:spPr>
          <a:xfrm>
            <a:off x="358379" y="251100"/>
            <a:ext cx="8424863" cy="413269"/>
          </a:xfrm>
          <a:prstGeom prst="rect">
            <a:avLst/>
          </a:prstGeom>
          <a:noFill/>
          <a:ln>
            <a:noFill/>
          </a:ln>
        </p:spPr>
        <p:txBody>
          <a:bodyPr anchorCtr="0" anchor="b" bIns="34275" lIns="68575" spcFirstLastPara="1" rIns="68575" wrap="square" tIns="34275">
            <a:noAutofit/>
          </a:bodyPr>
          <a:lstStyle/>
          <a:p>
            <a:pPr indent="0" lvl="0" marL="0" marR="0" rtl="0" algn="l">
              <a:lnSpc>
                <a:spcPct val="70000"/>
              </a:lnSpc>
              <a:spcBef>
                <a:spcPts val="0"/>
              </a:spcBef>
              <a:spcAft>
                <a:spcPts val="0"/>
              </a:spcAft>
              <a:buClr>
                <a:schemeClr val="dk1"/>
              </a:buClr>
              <a:buSzPts val="3200"/>
              <a:buFont typeface="Calibri"/>
              <a:buNone/>
            </a:pPr>
            <a:r>
              <a:rPr b="1" lang="pt-PT" sz="3200">
                <a:solidFill>
                  <a:schemeClr val="dk1"/>
                </a:solidFill>
                <a:latin typeface="Calibri"/>
                <a:ea typeface="Calibri"/>
                <a:cs typeface="Calibri"/>
                <a:sym typeface="Calibri"/>
              </a:rPr>
              <a:t>Acknowledgments</a:t>
            </a:r>
            <a:endParaRPr sz="1100"/>
          </a:p>
        </p:txBody>
      </p:sp>
      <p:sp>
        <p:nvSpPr>
          <p:cNvPr id="513" name="Google Shape;513;p57"/>
          <p:cNvSpPr txBox="1"/>
          <p:nvPr/>
        </p:nvSpPr>
        <p:spPr>
          <a:xfrm>
            <a:off x="437199" y="3061625"/>
            <a:ext cx="5199300" cy="4134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700"/>
              <a:buFont typeface="Calibri"/>
              <a:buNone/>
            </a:pPr>
            <a:r>
              <a:rPr b="1" lang="pt-PT" sz="2700">
                <a:solidFill>
                  <a:schemeClr val="dk1"/>
                </a:solidFill>
                <a:latin typeface="Calibri"/>
                <a:ea typeface="Calibri"/>
                <a:cs typeface="Calibri"/>
                <a:sym typeface="Calibri"/>
              </a:rPr>
              <a:t>Effort of each group member</a:t>
            </a:r>
            <a:endParaRPr sz="1100"/>
          </a:p>
        </p:txBody>
      </p:sp>
      <p:sp>
        <p:nvSpPr>
          <p:cNvPr id="514" name="Google Shape;514;p57"/>
          <p:cNvSpPr txBox="1"/>
          <p:nvPr/>
        </p:nvSpPr>
        <p:spPr>
          <a:xfrm>
            <a:off x="627377" y="3633545"/>
            <a:ext cx="5832300" cy="300000"/>
          </a:xfrm>
          <a:prstGeom prst="rect">
            <a:avLst/>
          </a:prstGeom>
          <a:noFill/>
          <a:ln>
            <a:noFill/>
          </a:ln>
        </p:spPr>
        <p:txBody>
          <a:bodyPr anchorCtr="0" anchor="t" bIns="34275" lIns="68575" spcFirstLastPara="1" rIns="68575" wrap="square" tIns="34275">
            <a:noAutofit/>
          </a:bodyPr>
          <a:lstStyle/>
          <a:p>
            <a:pPr indent="-209550" lvl="0" marL="215900" marR="0" rtl="0" algn="l">
              <a:spcBef>
                <a:spcPts val="0"/>
              </a:spcBef>
              <a:spcAft>
                <a:spcPts val="0"/>
              </a:spcAft>
              <a:buClr>
                <a:schemeClr val="dk1"/>
              </a:buClr>
              <a:buSzPts val="1500"/>
              <a:buFont typeface="Arial"/>
              <a:buChar char="•"/>
            </a:pPr>
            <a:r>
              <a:rPr lang="pt-PT" sz="1500">
                <a:solidFill>
                  <a:schemeClr val="dk1"/>
                </a:solidFill>
                <a:latin typeface="Calibri"/>
                <a:ea typeface="Calibri"/>
                <a:cs typeface="Calibri"/>
                <a:sym typeface="Calibri"/>
              </a:rPr>
              <a:t>Daniel Gomes - 33% </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pt-PT" sz="1500">
                <a:solidFill>
                  <a:schemeClr val="dk1"/>
                </a:solidFill>
                <a:latin typeface="Calibri"/>
                <a:ea typeface="Calibri"/>
                <a:cs typeface="Calibri"/>
                <a:sym typeface="Calibri"/>
              </a:rPr>
              <a:t>Mário Silva - 33%</a:t>
            </a:r>
            <a:endParaRPr sz="15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500"/>
              <a:buFont typeface="Arial"/>
              <a:buChar char="•"/>
            </a:pPr>
            <a:r>
              <a:rPr lang="pt-PT" sz="1500">
                <a:solidFill>
                  <a:schemeClr val="dk1"/>
                </a:solidFill>
                <a:latin typeface="Calibri"/>
                <a:ea typeface="Calibri"/>
                <a:cs typeface="Calibri"/>
                <a:sym typeface="Calibri"/>
              </a:rPr>
              <a:t>Luís Valentim-</a:t>
            </a:r>
            <a:r>
              <a:rPr lang="pt-PT" sz="1500">
                <a:solidFill>
                  <a:schemeClr val="dk1"/>
                </a:solidFill>
                <a:latin typeface="Calibri"/>
                <a:ea typeface="Calibri"/>
                <a:cs typeface="Calibri"/>
                <a:sym typeface="Calibri"/>
              </a:rPr>
              <a:t>  33%</a:t>
            </a:r>
            <a:endParaRPr sz="1100"/>
          </a:p>
        </p:txBody>
      </p:sp>
      <p:sp>
        <p:nvSpPr>
          <p:cNvPr id="515" name="Google Shape;515;p57"/>
          <p:cNvSpPr txBox="1"/>
          <p:nvPr/>
        </p:nvSpPr>
        <p:spPr>
          <a:xfrm>
            <a:off x="288809" y="4762411"/>
            <a:ext cx="2003751" cy="23083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nvSpPr>
        <p:spPr>
          <a:xfrm>
            <a:off x="311700" y="132650"/>
            <a:ext cx="8520600" cy="8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3200">
                <a:solidFill>
                  <a:srgbClr val="000000"/>
                </a:solidFill>
                <a:latin typeface="Calibri"/>
                <a:ea typeface="Calibri"/>
                <a:cs typeface="Calibri"/>
                <a:sym typeface="Calibri"/>
              </a:rPr>
              <a:t>First Persona</a:t>
            </a:r>
            <a:endParaRPr b="1" sz="3200">
              <a:solidFill>
                <a:srgbClr val="00000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pt-PT" sz="2100">
                <a:solidFill>
                  <a:srgbClr val="50B400"/>
                </a:solidFill>
                <a:latin typeface="Calibri"/>
                <a:ea typeface="Calibri"/>
                <a:cs typeface="Calibri"/>
                <a:sym typeface="Calibri"/>
              </a:rPr>
              <a:t>TaskPad</a:t>
            </a:r>
            <a:endParaRPr sz="2300">
              <a:solidFill>
                <a:srgbClr val="0097A7"/>
              </a:solidFill>
            </a:endParaRPr>
          </a:p>
          <a:p>
            <a:pPr indent="0" lvl="0" marL="0" rtl="0" algn="l">
              <a:spcBef>
                <a:spcPts val="0"/>
              </a:spcBef>
              <a:spcAft>
                <a:spcPts val="0"/>
              </a:spcAft>
              <a:buNone/>
            </a:pPr>
            <a:r>
              <a:t/>
            </a:r>
            <a:endParaRPr sz="2800">
              <a:solidFill>
                <a:srgbClr val="000000"/>
              </a:solidFill>
            </a:endParaRPr>
          </a:p>
        </p:txBody>
      </p:sp>
      <p:sp>
        <p:nvSpPr>
          <p:cNvPr id="162" name="Google Shape;162;p29"/>
          <p:cNvSpPr txBox="1"/>
          <p:nvPr/>
        </p:nvSpPr>
        <p:spPr>
          <a:xfrm>
            <a:off x="3493825" y="984038"/>
            <a:ext cx="5564700" cy="337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PT" sz="2000">
                <a:latin typeface="Calibri"/>
                <a:ea typeface="Calibri"/>
                <a:cs typeface="Calibri"/>
                <a:sym typeface="Calibri"/>
              </a:rPr>
              <a:t>M</a:t>
            </a:r>
            <a:r>
              <a:rPr lang="pt-PT" sz="2000">
                <a:latin typeface="Calibri"/>
                <a:ea typeface="Calibri"/>
                <a:cs typeface="Calibri"/>
                <a:sym typeface="Calibri"/>
              </a:rPr>
              <a:t>iriam Coelho</a:t>
            </a:r>
            <a:endParaRPr sz="2000">
              <a:latin typeface="Calibri"/>
              <a:ea typeface="Calibri"/>
              <a:cs typeface="Calibri"/>
              <a:sym typeface="Calibri"/>
            </a:endParaRPr>
          </a:p>
          <a:p>
            <a:pPr indent="-323850" lvl="0" marL="457200" rtl="0" algn="just">
              <a:lnSpc>
                <a:spcPct val="150000"/>
              </a:lnSpc>
              <a:spcBef>
                <a:spcPts val="1600"/>
              </a:spcBef>
              <a:spcAft>
                <a:spcPts val="0"/>
              </a:spcAft>
              <a:buClr>
                <a:srgbClr val="000000"/>
              </a:buClr>
              <a:buSzPts val="1500"/>
              <a:buFont typeface="Calibri"/>
              <a:buChar char="●"/>
            </a:pPr>
            <a:r>
              <a:rPr lang="pt-PT" sz="1500">
                <a:latin typeface="Calibri"/>
                <a:ea typeface="Calibri"/>
                <a:cs typeface="Calibri"/>
                <a:sym typeface="Calibri"/>
              </a:rPr>
              <a:t>She is 25 years old.</a:t>
            </a:r>
            <a:endParaRPr sz="1500">
              <a:latin typeface="Calibri"/>
              <a:ea typeface="Calibri"/>
              <a:cs typeface="Calibri"/>
              <a:sym typeface="Calibri"/>
            </a:endParaRPr>
          </a:p>
          <a:p>
            <a:pPr indent="-323850" lvl="0" marL="457200" rtl="0" algn="just">
              <a:lnSpc>
                <a:spcPct val="150000"/>
              </a:lnSpc>
              <a:spcBef>
                <a:spcPts val="0"/>
              </a:spcBef>
              <a:spcAft>
                <a:spcPts val="0"/>
              </a:spcAft>
              <a:buClr>
                <a:srgbClr val="000000"/>
              </a:buClr>
              <a:buSzPts val="1500"/>
              <a:buFont typeface="Calibri"/>
              <a:buChar char="●"/>
            </a:pPr>
            <a:r>
              <a:rPr lang="pt-PT" sz="1500">
                <a:latin typeface="Calibri"/>
                <a:ea typeface="Calibri"/>
                <a:cs typeface="Calibri"/>
                <a:sym typeface="Calibri"/>
              </a:rPr>
              <a:t>Recently majored in Economics.</a:t>
            </a:r>
            <a:endParaRPr sz="1500">
              <a:latin typeface="Calibri"/>
              <a:ea typeface="Calibri"/>
              <a:cs typeface="Calibri"/>
              <a:sym typeface="Calibri"/>
            </a:endParaRPr>
          </a:p>
          <a:p>
            <a:pPr indent="-323850" lvl="0" marL="457200" rtl="0" algn="just">
              <a:lnSpc>
                <a:spcPct val="150000"/>
              </a:lnSpc>
              <a:spcBef>
                <a:spcPts val="0"/>
              </a:spcBef>
              <a:spcAft>
                <a:spcPts val="0"/>
              </a:spcAft>
              <a:buClr>
                <a:srgbClr val="000000"/>
              </a:buClr>
              <a:buSzPts val="1500"/>
              <a:buFont typeface="Calibri"/>
              <a:buChar char="●"/>
            </a:pPr>
            <a:r>
              <a:rPr lang="pt-PT" sz="1500">
                <a:latin typeface="Calibri"/>
                <a:ea typeface="Calibri"/>
                <a:cs typeface="Calibri"/>
                <a:sym typeface="Calibri"/>
              </a:rPr>
              <a:t>Starting her first job, unexperienced in leading team projects.</a:t>
            </a:r>
            <a:endParaRPr sz="1500">
              <a:latin typeface="Calibri"/>
              <a:ea typeface="Calibri"/>
              <a:cs typeface="Calibri"/>
              <a:sym typeface="Calibri"/>
            </a:endParaRPr>
          </a:p>
          <a:p>
            <a:pPr indent="-323850" lvl="0" marL="457200" rtl="0" algn="just">
              <a:lnSpc>
                <a:spcPct val="150000"/>
              </a:lnSpc>
              <a:spcBef>
                <a:spcPts val="0"/>
              </a:spcBef>
              <a:spcAft>
                <a:spcPts val="0"/>
              </a:spcAft>
              <a:buClr>
                <a:srgbClr val="000000"/>
              </a:buClr>
              <a:buSzPts val="1500"/>
              <a:buFont typeface="Calibri"/>
              <a:buChar char="●"/>
            </a:pPr>
            <a:r>
              <a:rPr lang="pt-PT" sz="1500">
                <a:latin typeface="Calibri"/>
                <a:ea typeface="Calibri"/>
                <a:cs typeface="Calibri"/>
                <a:sym typeface="Calibri"/>
              </a:rPr>
              <a:t>Wants to be the best Team Leader she can be.</a:t>
            </a:r>
            <a:endParaRPr sz="1500">
              <a:latin typeface="Calibri"/>
              <a:ea typeface="Calibri"/>
              <a:cs typeface="Calibri"/>
              <a:sym typeface="Calibri"/>
            </a:endParaRPr>
          </a:p>
          <a:p>
            <a:pPr indent="-323850" lvl="0" marL="457200" rtl="0" algn="just">
              <a:lnSpc>
                <a:spcPct val="150000"/>
              </a:lnSpc>
              <a:spcBef>
                <a:spcPts val="0"/>
              </a:spcBef>
              <a:spcAft>
                <a:spcPts val="0"/>
              </a:spcAft>
              <a:buClr>
                <a:srgbClr val="000000"/>
              </a:buClr>
              <a:buSzPts val="1500"/>
              <a:buFont typeface="Calibri"/>
              <a:buChar char="●"/>
            </a:pPr>
            <a:r>
              <a:rPr lang="pt-PT" sz="1500">
                <a:latin typeface="Calibri"/>
                <a:ea typeface="Calibri"/>
                <a:cs typeface="Calibri"/>
                <a:sym typeface="Calibri"/>
              </a:rPr>
              <a:t>Feels the need of something to help her organize all teams and the tasks of each one has to do.</a:t>
            </a:r>
            <a:endParaRPr sz="1500">
              <a:latin typeface="Calibri"/>
              <a:ea typeface="Calibri"/>
              <a:cs typeface="Calibri"/>
              <a:sym typeface="Calibri"/>
            </a:endParaRPr>
          </a:p>
        </p:txBody>
      </p:sp>
      <p:pic>
        <p:nvPicPr>
          <p:cNvPr id="163" name="Google Shape;163;p29"/>
          <p:cNvPicPr preferRelativeResize="0"/>
          <p:nvPr/>
        </p:nvPicPr>
        <p:blipFill>
          <a:blip r:embed="rId3">
            <a:alphaModFix/>
          </a:blip>
          <a:stretch>
            <a:fillRect/>
          </a:stretch>
        </p:blipFill>
        <p:spPr>
          <a:xfrm>
            <a:off x="303700" y="1119713"/>
            <a:ext cx="3064851" cy="3371326"/>
          </a:xfrm>
          <a:prstGeom prst="rect">
            <a:avLst/>
          </a:prstGeom>
          <a:noFill/>
          <a:ln>
            <a:noFill/>
          </a:ln>
        </p:spPr>
      </p:pic>
      <p:sp>
        <p:nvSpPr>
          <p:cNvPr id="164" name="Google Shape;164;p29"/>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165" name="Google Shape;165;p29"/>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166" name="Google Shape;166;p29"/>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285400" y="458175"/>
            <a:ext cx="8520600" cy="8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pt-PT" sz="3200"/>
              <a:t>Miriam’s Scenario</a:t>
            </a:r>
            <a:endParaRPr b="1" sz="3200"/>
          </a:p>
          <a:p>
            <a:pPr indent="0" lvl="0" marL="0" rtl="0" algn="l">
              <a:lnSpc>
                <a:spcPct val="100000"/>
              </a:lnSpc>
              <a:spcBef>
                <a:spcPts val="0"/>
              </a:spcBef>
              <a:spcAft>
                <a:spcPts val="0"/>
              </a:spcAft>
              <a:buClr>
                <a:schemeClr val="dk1"/>
              </a:buClr>
              <a:buFont typeface="Arial"/>
              <a:buNone/>
            </a:pPr>
            <a:r>
              <a:rPr b="1" lang="pt-PT" sz="2100">
                <a:solidFill>
                  <a:srgbClr val="50B400"/>
                </a:solidFill>
              </a:rPr>
              <a:t>TaskPad</a:t>
            </a:r>
            <a:endParaRPr sz="2300">
              <a:solidFill>
                <a:schemeClr val="accent5"/>
              </a:solidFill>
            </a:endParaRPr>
          </a:p>
          <a:p>
            <a:pPr indent="0" lvl="0" marL="0" rtl="0" algn="l">
              <a:spcBef>
                <a:spcPts val="0"/>
              </a:spcBef>
              <a:spcAft>
                <a:spcPts val="0"/>
              </a:spcAft>
              <a:buNone/>
            </a:pPr>
            <a:r>
              <a:t/>
            </a:r>
            <a:endParaRPr/>
          </a:p>
        </p:txBody>
      </p:sp>
      <p:sp>
        <p:nvSpPr>
          <p:cNvPr id="172" name="Google Shape;172;p30"/>
          <p:cNvSpPr txBox="1"/>
          <p:nvPr>
            <p:ph idx="1" type="body"/>
          </p:nvPr>
        </p:nvSpPr>
        <p:spPr>
          <a:xfrm>
            <a:off x="3695600" y="1213188"/>
            <a:ext cx="5163000" cy="31278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pt-PT" sz="2000"/>
              <a:t>“Got assigned as a Team Leader for a project in the company she works and for that reason, she needs a way to assign tasks and manage all the members of the team. However Miriam doesn’t know much about tools that can help her do it.”</a:t>
            </a:r>
            <a:endParaRPr sz="2000"/>
          </a:p>
        </p:txBody>
      </p:sp>
      <p:pic>
        <p:nvPicPr>
          <p:cNvPr id="173" name="Google Shape;173;p30"/>
          <p:cNvPicPr preferRelativeResize="0"/>
          <p:nvPr/>
        </p:nvPicPr>
        <p:blipFill>
          <a:blip r:embed="rId3">
            <a:alphaModFix/>
          </a:blip>
          <a:stretch>
            <a:fillRect/>
          </a:stretch>
        </p:blipFill>
        <p:spPr>
          <a:xfrm>
            <a:off x="285400" y="1091413"/>
            <a:ext cx="3064851" cy="3371326"/>
          </a:xfrm>
          <a:prstGeom prst="rect">
            <a:avLst/>
          </a:prstGeom>
          <a:noFill/>
          <a:ln>
            <a:noFill/>
          </a:ln>
        </p:spPr>
      </p:pic>
      <p:sp>
        <p:nvSpPr>
          <p:cNvPr id="174" name="Google Shape;174;p30"/>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175" name="Google Shape;175;p30"/>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176" name="Google Shape;176;p30"/>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58175"/>
            <a:ext cx="8520600" cy="8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pt-PT" sz="3200"/>
              <a:t>Miriam’s Tasks</a:t>
            </a:r>
            <a:endParaRPr b="1" sz="3200"/>
          </a:p>
          <a:p>
            <a:pPr indent="0" lvl="0" marL="0" rtl="0" algn="l">
              <a:lnSpc>
                <a:spcPct val="100000"/>
              </a:lnSpc>
              <a:spcBef>
                <a:spcPts val="0"/>
              </a:spcBef>
              <a:spcAft>
                <a:spcPts val="0"/>
              </a:spcAft>
              <a:buClr>
                <a:schemeClr val="dk1"/>
              </a:buClr>
              <a:buFont typeface="Arial"/>
              <a:buNone/>
            </a:pPr>
            <a:r>
              <a:rPr b="1" lang="pt-PT" sz="2100">
                <a:solidFill>
                  <a:srgbClr val="50B400"/>
                </a:solidFill>
              </a:rPr>
              <a:t>TaskPad</a:t>
            </a:r>
            <a:endParaRPr sz="2300">
              <a:solidFill>
                <a:schemeClr val="accent5"/>
              </a:solidFill>
            </a:endParaRPr>
          </a:p>
          <a:p>
            <a:pPr indent="0" lvl="0" marL="0" rtl="0" algn="l">
              <a:spcBef>
                <a:spcPts val="0"/>
              </a:spcBef>
              <a:spcAft>
                <a:spcPts val="0"/>
              </a:spcAft>
              <a:buNone/>
            </a:pPr>
            <a:r>
              <a:t/>
            </a:r>
            <a:endParaRPr/>
          </a:p>
        </p:txBody>
      </p:sp>
      <p:sp>
        <p:nvSpPr>
          <p:cNvPr id="182" name="Google Shape;182;p31"/>
          <p:cNvSpPr txBox="1"/>
          <p:nvPr>
            <p:ph idx="1" type="body"/>
          </p:nvPr>
        </p:nvSpPr>
        <p:spPr>
          <a:xfrm>
            <a:off x="3607750" y="1099000"/>
            <a:ext cx="5343000" cy="3611100"/>
          </a:xfrm>
          <a:prstGeom prst="rect">
            <a:avLst/>
          </a:prstGeom>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pt-PT" sz="1500"/>
              <a:t>Create Several Pages.</a:t>
            </a:r>
            <a:endParaRPr sz="1500"/>
          </a:p>
          <a:p>
            <a:pPr indent="-323850" lvl="0" marL="457200" rtl="0" algn="l">
              <a:lnSpc>
                <a:spcPct val="150000"/>
              </a:lnSpc>
              <a:spcBef>
                <a:spcPts val="0"/>
              </a:spcBef>
              <a:spcAft>
                <a:spcPts val="0"/>
              </a:spcAft>
              <a:buSzPts val="1500"/>
              <a:buChar char="●"/>
            </a:pPr>
            <a:r>
              <a:rPr lang="pt-PT" sz="1500"/>
              <a:t>Manage Members in a Page.</a:t>
            </a:r>
            <a:endParaRPr sz="1500"/>
          </a:p>
          <a:p>
            <a:pPr indent="-323850" lvl="0" marL="457200" rtl="0" algn="l">
              <a:lnSpc>
                <a:spcPct val="150000"/>
              </a:lnSpc>
              <a:spcBef>
                <a:spcPts val="0"/>
              </a:spcBef>
              <a:spcAft>
                <a:spcPts val="0"/>
              </a:spcAft>
              <a:buSzPts val="1500"/>
              <a:buChar char="●"/>
            </a:pPr>
            <a:r>
              <a:rPr lang="pt-PT" sz="1500"/>
              <a:t>Create topics per Page.</a:t>
            </a:r>
            <a:endParaRPr sz="1500"/>
          </a:p>
          <a:p>
            <a:pPr indent="-323850" lvl="0" marL="457200" rtl="0" algn="l">
              <a:lnSpc>
                <a:spcPct val="150000"/>
              </a:lnSpc>
              <a:spcBef>
                <a:spcPts val="0"/>
              </a:spcBef>
              <a:spcAft>
                <a:spcPts val="0"/>
              </a:spcAft>
              <a:buSzPts val="1500"/>
              <a:buChar char="●"/>
            </a:pPr>
            <a:r>
              <a:rPr lang="pt-PT" sz="1500"/>
              <a:t>Each Topic will have several tasks.</a:t>
            </a:r>
            <a:endParaRPr sz="1500"/>
          </a:p>
          <a:p>
            <a:pPr indent="-323850" lvl="0" marL="457200" rtl="0" algn="l">
              <a:lnSpc>
                <a:spcPct val="150000"/>
              </a:lnSpc>
              <a:spcBef>
                <a:spcPts val="0"/>
              </a:spcBef>
              <a:spcAft>
                <a:spcPts val="0"/>
              </a:spcAft>
              <a:buSzPts val="1500"/>
              <a:buChar char="●"/>
            </a:pPr>
            <a:r>
              <a:rPr lang="pt-PT" sz="1500"/>
              <a:t>Invite Team Members to collaborate.</a:t>
            </a:r>
            <a:endParaRPr sz="1500"/>
          </a:p>
        </p:txBody>
      </p:sp>
      <p:pic>
        <p:nvPicPr>
          <p:cNvPr id="183" name="Google Shape;183;p31"/>
          <p:cNvPicPr preferRelativeResize="0"/>
          <p:nvPr/>
        </p:nvPicPr>
        <p:blipFill>
          <a:blip r:embed="rId3">
            <a:alphaModFix/>
          </a:blip>
          <a:stretch>
            <a:fillRect/>
          </a:stretch>
        </p:blipFill>
        <p:spPr>
          <a:xfrm>
            <a:off x="311700" y="1099000"/>
            <a:ext cx="3064851" cy="3371326"/>
          </a:xfrm>
          <a:prstGeom prst="rect">
            <a:avLst/>
          </a:prstGeom>
          <a:noFill/>
          <a:ln>
            <a:noFill/>
          </a:ln>
        </p:spPr>
      </p:pic>
      <p:sp>
        <p:nvSpPr>
          <p:cNvPr id="184" name="Google Shape;184;p31"/>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185" name="Google Shape;185;p31"/>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186" name="Google Shape;186;p31"/>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58175"/>
            <a:ext cx="8520600" cy="8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pt-PT" sz="3200"/>
              <a:t>Second Persona</a:t>
            </a:r>
            <a:endParaRPr b="1" sz="3200"/>
          </a:p>
          <a:p>
            <a:pPr indent="0" lvl="0" marL="0" rtl="0" algn="l">
              <a:lnSpc>
                <a:spcPct val="100000"/>
              </a:lnSpc>
              <a:spcBef>
                <a:spcPts val="0"/>
              </a:spcBef>
              <a:spcAft>
                <a:spcPts val="0"/>
              </a:spcAft>
              <a:buClr>
                <a:schemeClr val="dk1"/>
              </a:buClr>
              <a:buFont typeface="Arial"/>
              <a:buNone/>
            </a:pPr>
            <a:r>
              <a:rPr b="1" lang="pt-PT" sz="2100">
                <a:solidFill>
                  <a:srgbClr val="50B400"/>
                </a:solidFill>
              </a:rPr>
              <a:t>TaskPad</a:t>
            </a:r>
            <a:endParaRPr sz="2300">
              <a:solidFill>
                <a:schemeClr val="accent5"/>
              </a:solidFill>
            </a:endParaRPr>
          </a:p>
          <a:p>
            <a:pPr indent="0" lvl="0" marL="0" rtl="0" algn="l">
              <a:spcBef>
                <a:spcPts val="0"/>
              </a:spcBef>
              <a:spcAft>
                <a:spcPts val="0"/>
              </a:spcAft>
              <a:buNone/>
            </a:pPr>
            <a:r>
              <a:t/>
            </a:r>
            <a:endParaRPr/>
          </a:p>
        </p:txBody>
      </p:sp>
      <p:sp>
        <p:nvSpPr>
          <p:cNvPr id="192" name="Google Shape;192;p32"/>
          <p:cNvSpPr txBox="1"/>
          <p:nvPr>
            <p:ph idx="1" type="body"/>
          </p:nvPr>
        </p:nvSpPr>
        <p:spPr>
          <a:xfrm>
            <a:off x="3593675" y="946250"/>
            <a:ext cx="5163000" cy="31278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lang="pt-PT" sz="2000">
                <a:solidFill>
                  <a:srgbClr val="000000"/>
                </a:solidFill>
              </a:rPr>
              <a:t>Leandro Silva</a:t>
            </a:r>
            <a:endParaRPr sz="2000">
              <a:solidFill>
                <a:srgbClr val="000000"/>
              </a:solidFill>
            </a:endParaRPr>
          </a:p>
          <a:p>
            <a:pPr indent="-323850" lvl="0" marL="457200" rtl="0" algn="just">
              <a:lnSpc>
                <a:spcPct val="150000"/>
              </a:lnSpc>
              <a:spcBef>
                <a:spcPts val="800"/>
              </a:spcBef>
              <a:spcAft>
                <a:spcPts val="0"/>
              </a:spcAft>
              <a:buSzPts val="1500"/>
              <a:buChar char="●"/>
            </a:pPr>
            <a:r>
              <a:rPr lang="pt-PT" sz="1500"/>
              <a:t>He is 20 years old.</a:t>
            </a:r>
            <a:endParaRPr sz="1500"/>
          </a:p>
          <a:p>
            <a:pPr indent="-323850" lvl="0" marL="457200" rtl="0" algn="just">
              <a:lnSpc>
                <a:spcPct val="150000"/>
              </a:lnSpc>
              <a:spcBef>
                <a:spcPts val="0"/>
              </a:spcBef>
              <a:spcAft>
                <a:spcPts val="0"/>
              </a:spcAft>
              <a:buSzPts val="1500"/>
              <a:buChar char="●"/>
            </a:pPr>
            <a:r>
              <a:rPr lang="pt-PT" sz="1500"/>
              <a:t>Studying Software Engineering.</a:t>
            </a:r>
            <a:endParaRPr sz="1500"/>
          </a:p>
          <a:p>
            <a:pPr indent="-323850" lvl="0" marL="457200" rtl="0" algn="just">
              <a:lnSpc>
                <a:spcPct val="150000"/>
              </a:lnSpc>
              <a:spcBef>
                <a:spcPts val="0"/>
              </a:spcBef>
              <a:spcAft>
                <a:spcPts val="0"/>
              </a:spcAft>
              <a:buSzPts val="1500"/>
              <a:buChar char="●"/>
            </a:pPr>
            <a:r>
              <a:rPr lang="pt-PT" sz="1500"/>
              <a:t>Easily forgets both shores and work tasks.</a:t>
            </a:r>
            <a:endParaRPr sz="1500"/>
          </a:p>
          <a:p>
            <a:pPr indent="-323850" lvl="0" marL="457200" rtl="0" algn="just">
              <a:lnSpc>
                <a:spcPct val="150000"/>
              </a:lnSpc>
              <a:spcBef>
                <a:spcPts val="0"/>
              </a:spcBef>
              <a:spcAft>
                <a:spcPts val="0"/>
              </a:spcAft>
              <a:buSzPts val="1500"/>
              <a:buChar char="●"/>
            </a:pPr>
            <a:r>
              <a:rPr lang="pt-PT" sz="1500"/>
              <a:t>Wants to be more productive and organized.</a:t>
            </a:r>
            <a:endParaRPr sz="1500"/>
          </a:p>
          <a:p>
            <a:pPr indent="-323850" lvl="0" marL="457200" rtl="0" algn="just">
              <a:lnSpc>
                <a:spcPct val="150000"/>
              </a:lnSpc>
              <a:spcBef>
                <a:spcPts val="0"/>
              </a:spcBef>
              <a:spcAft>
                <a:spcPts val="0"/>
              </a:spcAft>
              <a:buSzPts val="1500"/>
              <a:buChar char="●"/>
            </a:pPr>
            <a:r>
              <a:rPr lang="pt-PT" sz="1500"/>
              <a:t>Searching for a way to conciliate his main tasks, like university projects with the rest of his personal activities (playing videogames with his friends).</a:t>
            </a:r>
            <a:endParaRPr sz="1500"/>
          </a:p>
        </p:txBody>
      </p:sp>
      <p:pic>
        <p:nvPicPr>
          <p:cNvPr id="193" name="Google Shape;193;p32"/>
          <p:cNvPicPr preferRelativeResize="0"/>
          <p:nvPr/>
        </p:nvPicPr>
        <p:blipFill>
          <a:blip r:embed="rId3">
            <a:alphaModFix/>
          </a:blip>
          <a:stretch>
            <a:fillRect/>
          </a:stretch>
        </p:blipFill>
        <p:spPr>
          <a:xfrm>
            <a:off x="193050" y="946250"/>
            <a:ext cx="3400625" cy="3582546"/>
          </a:xfrm>
          <a:prstGeom prst="rect">
            <a:avLst/>
          </a:prstGeom>
          <a:noFill/>
          <a:ln>
            <a:noFill/>
          </a:ln>
        </p:spPr>
      </p:pic>
      <p:sp>
        <p:nvSpPr>
          <p:cNvPr id="194" name="Google Shape;194;p32"/>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195" name="Google Shape;195;p32"/>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196" name="Google Shape;196;p32"/>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58175"/>
            <a:ext cx="8520600" cy="8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pt-PT" sz="3200"/>
              <a:t>Leandro’s Scenario</a:t>
            </a:r>
            <a:endParaRPr b="1" sz="3200"/>
          </a:p>
          <a:p>
            <a:pPr indent="0" lvl="0" marL="0" rtl="0" algn="l">
              <a:lnSpc>
                <a:spcPct val="100000"/>
              </a:lnSpc>
              <a:spcBef>
                <a:spcPts val="0"/>
              </a:spcBef>
              <a:spcAft>
                <a:spcPts val="0"/>
              </a:spcAft>
              <a:buClr>
                <a:schemeClr val="dk1"/>
              </a:buClr>
              <a:buFont typeface="Arial"/>
              <a:buNone/>
            </a:pPr>
            <a:r>
              <a:rPr b="1" lang="pt-PT" sz="2100">
                <a:solidFill>
                  <a:srgbClr val="50B400"/>
                </a:solidFill>
              </a:rPr>
              <a:t>TaskPad</a:t>
            </a:r>
            <a:endParaRPr sz="2300">
              <a:solidFill>
                <a:schemeClr val="accent5"/>
              </a:solidFill>
            </a:endParaRPr>
          </a:p>
          <a:p>
            <a:pPr indent="0" lvl="0" marL="0" rtl="0" algn="l">
              <a:spcBef>
                <a:spcPts val="0"/>
              </a:spcBef>
              <a:spcAft>
                <a:spcPts val="0"/>
              </a:spcAft>
              <a:buNone/>
            </a:pPr>
            <a:r>
              <a:t/>
            </a:r>
            <a:endParaRPr/>
          </a:p>
        </p:txBody>
      </p:sp>
      <p:sp>
        <p:nvSpPr>
          <p:cNvPr id="202" name="Google Shape;202;p33"/>
          <p:cNvSpPr txBox="1"/>
          <p:nvPr>
            <p:ph idx="1" type="body"/>
          </p:nvPr>
        </p:nvSpPr>
        <p:spPr>
          <a:xfrm>
            <a:off x="3669300" y="1269225"/>
            <a:ext cx="5163000" cy="31278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Clr>
                <a:schemeClr val="dk1"/>
              </a:buClr>
              <a:buSzPts val="1100"/>
              <a:buFont typeface="Arial"/>
              <a:buNone/>
            </a:pPr>
            <a:r>
              <a:rPr lang="pt-PT" sz="2000"/>
              <a:t>“Leandro had a rough week at university due to all of the assignments he had thus he forgot to buy groceries and now has to order an expensive takeaway service. He definitely needs something to help him not forget his daily tasks and his university duties.”</a:t>
            </a:r>
            <a:endParaRPr sz="2000"/>
          </a:p>
        </p:txBody>
      </p:sp>
      <p:pic>
        <p:nvPicPr>
          <p:cNvPr id="203" name="Google Shape;203;p33"/>
          <p:cNvPicPr preferRelativeResize="0"/>
          <p:nvPr/>
        </p:nvPicPr>
        <p:blipFill>
          <a:blip r:embed="rId3">
            <a:alphaModFix/>
          </a:blip>
          <a:stretch>
            <a:fillRect/>
          </a:stretch>
        </p:blipFill>
        <p:spPr>
          <a:xfrm>
            <a:off x="119150" y="992325"/>
            <a:ext cx="3400625" cy="3582546"/>
          </a:xfrm>
          <a:prstGeom prst="rect">
            <a:avLst/>
          </a:prstGeom>
          <a:noFill/>
          <a:ln>
            <a:noFill/>
          </a:ln>
        </p:spPr>
      </p:pic>
      <p:sp>
        <p:nvSpPr>
          <p:cNvPr id="204" name="Google Shape;204;p33"/>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05" name="Google Shape;205;p33"/>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206" name="Google Shape;206;p33"/>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58175"/>
            <a:ext cx="8520600" cy="85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pt-PT" sz="3200"/>
              <a:t>Leandro’s Tasks</a:t>
            </a:r>
            <a:endParaRPr b="1" sz="3200"/>
          </a:p>
          <a:p>
            <a:pPr indent="0" lvl="0" marL="0" rtl="0" algn="l">
              <a:lnSpc>
                <a:spcPct val="100000"/>
              </a:lnSpc>
              <a:spcBef>
                <a:spcPts val="0"/>
              </a:spcBef>
              <a:spcAft>
                <a:spcPts val="0"/>
              </a:spcAft>
              <a:buClr>
                <a:schemeClr val="dk1"/>
              </a:buClr>
              <a:buFont typeface="Arial"/>
              <a:buNone/>
            </a:pPr>
            <a:r>
              <a:rPr b="1" lang="pt-PT" sz="2100">
                <a:solidFill>
                  <a:srgbClr val="50B400"/>
                </a:solidFill>
              </a:rPr>
              <a:t>TaskPad</a:t>
            </a:r>
            <a:endParaRPr sz="2300">
              <a:solidFill>
                <a:schemeClr val="accent5"/>
              </a:solidFill>
            </a:endParaRPr>
          </a:p>
          <a:p>
            <a:pPr indent="0" lvl="0" marL="0" rtl="0" algn="l">
              <a:spcBef>
                <a:spcPts val="0"/>
              </a:spcBef>
              <a:spcAft>
                <a:spcPts val="0"/>
              </a:spcAft>
              <a:buNone/>
            </a:pPr>
            <a:r>
              <a:t/>
            </a:r>
            <a:endParaRPr/>
          </a:p>
        </p:txBody>
      </p:sp>
      <p:sp>
        <p:nvSpPr>
          <p:cNvPr id="212" name="Google Shape;212;p34"/>
          <p:cNvSpPr txBox="1"/>
          <p:nvPr>
            <p:ph idx="1" type="body"/>
          </p:nvPr>
        </p:nvSpPr>
        <p:spPr>
          <a:xfrm>
            <a:off x="3669300" y="1180475"/>
            <a:ext cx="5163000" cy="3127800"/>
          </a:xfrm>
          <a:prstGeom prst="rect">
            <a:avLst/>
          </a:prstGeom>
        </p:spPr>
        <p:txBody>
          <a:bodyPr anchorCtr="0" anchor="t" bIns="34275" lIns="68575" spcFirstLastPara="1" rIns="68575" wrap="square" tIns="34275">
            <a:noAutofit/>
          </a:bodyPr>
          <a:lstStyle/>
          <a:p>
            <a:pPr indent="-323850" lvl="0" marL="457200" rtl="0" algn="just">
              <a:spcBef>
                <a:spcPts val="800"/>
              </a:spcBef>
              <a:spcAft>
                <a:spcPts val="0"/>
              </a:spcAft>
              <a:buSzPts val="1500"/>
              <a:buChar char="●"/>
            </a:pPr>
            <a:r>
              <a:rPr lang="pt-PT" sz="1500"/>
              <a:t>Set reminders.</a:t>
            </a:r>
            <a:br>
              <a:rPr lang="pt-PT" sz="1500"/>
            </a:br>
            <a:endParaRPr sz="1500"/>
          </a:p>
          <a:p>
            <a:pPr indent="-323850" lvl="0" marL="457200" rtl="0" algn="just">
              <a:spcBef>
                <a:spcPts val="0"/>
              </a:spcBef>
              <a:spcAft>
                <a:spcPts val="0"/>
              </a:spcAft>
              <a:buSzPts val="1500"/>
              <a:buChar char="●"/>
            </a:pPr>
            <a:r>
              <a:rPr lang="pt-PT" sz="1500"/>
              <a:t>Add topic and tasks to it.</a:t>
            </a:r>
            <a:br>
              <a:rPr lang="pt-PT" sz="1500"/>
            </a:br>
            <a:endParaRPr sz="1500"/>
          </a:p>
          <a:p>
            <a:pPr indent="-323850" lvl="0" marL="457200" rtl="0" algn="just">
              <a:spcBef>
                <a:spcPts val="0"/>
              </a:spcBef>
              <a:spcAft>
                <a:spcPts val="0"/>
              </a:spcAft>
              <a:buSzPts val="1500"/>
              <a:buChar char="●"/>
            </a:pPr>
            <a:r>
              <a:rPr lang="pt-PT" sz="1500"/>
              <a:t>Easily access topics.</a:t>
            </a:r>
            <a:br>
              <a:rPr lang="pt-PT" sz="1500"/>
            </a:br>
            <a:endParaRPr sz="1500"/>
          </a:p>
          <a:p>
            <a:pPr indent="-323850" lvl="0" marL="457200" rtl="0" algn="just">
              <a:spcBef>
                <a:spcPts val="0"/>
              </a:spcBef>
              <a:spcAft>
                <a:spcPts val="0"/>
              </a:spcAft>
              <a:buSzPts val="1500"/>
              <a:buChar char="●"/>
            </a:pPr>
            <a:r>
              <a:rPr lang="pt-PT" sz="1500"/>
              <a:t>Remove already done tasks.</a:t>
            </a:r>
            <a:br>
              <a:rPr lang="pt-PT" sz="1500"/>
            </a:br>
            <a:endParaRPr sz="1500"/>
          </a:p>
          <a:p>
            <a:pPr indent="-323850" lvl="0" marL="457200" rtl="0" algn="just">
              <a:spcBef>
                <a:spcPts val="0"/>
              </a:spcBef>
              <a:spcAft>
                <a:spcPts val="0"/>
              </a:spcAft>
              <a:buSzPts val="1500"/>
              <a:buChar char="●"/>
            </a:pPr>
            <a:r>
              <a:rPr lang="pt-PT" sz="1500"/>
              <a:t>Access a calendar to check every topic’s date.</a:t>
            </a:r>
            <a:br>
              <a:rPr lang="pt-PT" sz="1500"/>
            </a:br>
            <a:endParaRPr sz="1500"/>
          </a:p>
          <a:p>
            <a:pPr indent="-323850" lvl="0" marL="457200" rtl="0" algn="just">
              <a:spcBef>
                <a:spcPts val="0"/>
              </a:spcBef>
              <a:spcAft>
                <a:spcPts val="0"/>
              </a:spcAft>
              <a:buSzPts val="1500"/>
              <a:buChar char="●"/>
            </a:pPr>
            <a:r>
              <a:rPr lang="pt-PT" sz="1500"/>
              <a:t>Share his personal page with friends.</a:t>
            </a:r>
            <a:endParaRPr sz="1500"/>
          </a:p>
          <a:p>
            <a:pPr indent="0" lvl="0" marL="457200" rtl="0" algn="just">
              <a:spcBef>
                <a:spcPts val="800"/>
              </a:spcBef>
              <a:spcAft>
                <a:spcPts val="0"/>
              </a:spcAft>
              <a:buNone/>
            </a:pPr>
            <a:r>
              <a:t/>
            </a:r>
            <a:endParaRPr sz="1600"/>
          </a:p>
        </p:txBody>
      </p:sp>
      <p:pic>
        <p:nvPicPr>
          <p:cNvPr id="213" name="Google Shape;213;p34"/>
          <p:cNvPicPr preferRelativeResize="0"/>
          <p:nvPr/>
        </p:nvPicPr>
        <p:blipFill>
          <a:blip r:embed="rId3">
            <a:alphaModFix/>
          </a:blip>
          <a:stretch>
            <a:fillRect/>
          </a:stretch>
        </p:blipFill>
        <p:spPr>
          <a:xfrm>
            <a:off x="83800" y="1044175"/>
            <a:ext cx="3271839" cy="3446875"/>
          </a:xfrm>
          <a:prstGeom prst="rect">
            <a:avLst/>
          </a:prstGeom>
          <a:noFill/>
          <a:ln>
            <a:noFill/>
          </a:ln>
        </p:spPr>
      </p:pic>
      <p:sp>
        <p:nvSpPr>
          <p:cNvPr id="214" name="Google Shape;214;p34"/>
          <p:cNvSpPr txBox="1"/>
          <p:nvPr/>
        </p:nvSpPr>
        <p:spPr>
          <a:xfrm>
            <a:off x="8263890" y="4762411"/>
            <a:ext cx="5496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lang="pt-PT" sz="1100">
                <a:solidFill>
                  <a:schemeClr val="dk1"/>
                </a:solidFill>
                <a:latin typeface="Calibri"/>
                <a:ea typeface="Calibri"/>
                <a:cs typeface="Calibri"/>
                <a:sym typeface="Calibri"/>
              </a:rPr>
              <a:t>‹#›</a:t>
            </a:fld>
            <a:endParaRPr sz="1100">
              <a:solidFill>
                <a:schemeClr val="dk1"/>
              </a:solidFill>
              <a:latin typeface="Calibri"/>
              <a:ea typeface="Calibri"/>
              <a:cs typeface="Calibri"/>
              <a:sym typeface="Calibri"/>
            </a:endParaRPr>
          </a:p>
        </p:txBody>
      </p:sp>
      <p:cxnSp>
        <p:nvCxnSpPr>
          <p:cNvPr id="215" name="Google Shape;215;p34"/>
          <p:cNvCxnSpPr/>
          <p:nvPr/>
        </p:nvCxnSpPr>
        <p:spPr>
          <a:xfrm>
            <a:off x="357389" y="4626735"/>
            <a:ext cx="8413200" cy="0"/>
          </a:xfrm>
          <a:prstGeom prst="straightConnector1">
            <a:avLst/>
          </a:prstGeom>
          <a:noFill/>
          <a:ln cap="flat" cmpd="sng" w="19050">
            <a:solidFill>
              <a:srgbClr val="50B400"/>
            </a:solidFill>
            <a:prstDash val="solid"/>
            <a:round/>
            <a:headEnd len="sm" w="sm" type="none"/>
            <a:tailEnd len="sm" w="sm" type="none"/>
          </a:ln>
        </p:spPr>
      </p:cxnSp>
      <p:sp>
        <p:nvSpPr>
          <p:cNvPr id="216" name="Google Shape;216;p34"/>
          <p:cNvSpPr txBox="1"/>
          <p:nvPr/>
        </p:nvSpPr>
        <p:spPr>
          <a:xfrm>
            <a:off x="403108" y="4762411"/>
            <a:ext cx="24801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pt-PT" sz="1100">
                <a:solidFill>
                  <a:schemeClr val="dk1"/>
                </a:solidFill>
                <a:latin typeface="Calibri"/>
                <a:ea typeface="Calibri"/>
                <a:cs typeface="Calibri"/>
                <a:sym typeface="Calibri"/>
              </a:rPr>
              <a:t>HCI 2019-2020</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